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18.xml" ContentType="application/vnd.openxmlformats-officedocument.presentationml.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4" r:id="rId2"/>
  </p:sldMasterIdLst>
  <p:notesMasterIdLst>
    <p:notesMasterId r:id="rId23"/>
  </p:notesMasterIdLst>
  <p:sldIdLst>
    <p:sldId id="299" r:id="rId3"/>
    <p:sldId id="334" r:id="rId4"/>
    <p:sldId id="335" r:id="rId5"/>
    <p:sldId id="338" r:id="rId6"/>
    <p:sldId id="344" r:id="rId7"/>
    <p:sldId id="336" r:id="rId8"/>
    <p:sldId id="343" r:id="rId9"/>
    <p:sldId id="337" r:id="rId10"/>
    <p:sldId id="340" r:id="rId11"/>
    <p:sldId id="341" r:id="rId12"/>
    <p:sldId id="339" r:id="rId13"/>
    <p:sldId id="342" r:id="rId14"/>
    <p:sldId id="345" r:id="rId15"/>
    <p:sldId id="350" r:id="rId16"/>
    <p:sldId id="349" r:id="rId17"/>
    <p:sldId id="351" r:id="rId18"/>
    <p:sldId id="352" r:id="rId19"/>
    <p:sldId id="353" r:id="rId20"/>
    <p:sldId id="346" r:id="rId21"/>
    <p:sldId id="355" r:id="rId2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6" name="Author" initials="A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376" autoAdjust="0"/>
    <p:restoredTop sz="92808" autoAdjust="0"/>
  </p:normalViewPr>
  <p:slideViewPr>
    <p:cSldViewPr>
      <p:cViewPr varScale="1">
        <p:scale>
          <a:sx n="63" d="100"/>
          <a:sy n="63" d="100"/>
        </p:scale>
        <p:origin x="968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121" d="100"/>
          <a:sy n="121" d="100"/>
        </p:scale>
        <p:origin x="4938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Relationship Id="rId30" Type="http://schemas.openxmlformats.org/officeDocument/2006/relationships/customXml" Target="../customXml/item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2447E72A-D913-4DC2-9E0A-E520CE8FCC86}" type="datetimeFigureOut">
              <a:rPr lang="en-US" smtClean="0"/>
              <a:pPr/>
              <a:t>9/7/2018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5D78FC6-CE17-4259-A63C-DDFC12E048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991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/>
            <a:fld id="{70B9E7E0-F724-486E-91A2-0997F3732CB4}" type="datetime8">
              <a:rPr lang="en-US" smtClean="0"/>
              <a:t>9/7/2018 9:34 AM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AC53DF-4216-466D-99A7-94400E6C2A25}" type="slidenum">
              <a:rPr lang="en-US" smtClean="0"/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B9949-5E86-45BE-B31E-7BC84A50E726}" type="datetime8">
              <a:rPr lang="en-US" smtClean="0">
                <a:solidFill>
                  <a:schemeClr val="tx2"/>
                </a:solidFill>
              </a:rPr>
              <a:t>9/7/2018 9:34 AM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2475AA8-AB76-4CC7-9DC1-D77C5EF0DE6F}" type="datetime8">
              <a:rPr lang="en-US" smtClean="0">
                <a:solidFill>
                  <a:schemeClr val="tx2"/>
                </a:solidFill>
              </a:rPr>
              <a:t>9/7/2018 9:34 AM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6C3D8-142F-447B-8900-A81AEDB990EB}" type="datetime8">
              <a:rPr lang="en-US" smtClean="0"/>
              <a:t>9/7/2018 9:34 AM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B0441-DA94-43A0-AFE7-DD4761802FAD}" type="datetime8">
              <a:rPr lang="en-US" smtClean="0"/>
              <a:t>9/7/2018 9:34 AM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75D5CAA-764B-48A6-B864-8240A38DF23B}" type="datetime8">
              <a:rPr lang="en-US" smtClean="0"/>
              <a:t>9/7/2018 9:34 AM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AF5E89B-A7A7-4FF2-98A3-CB3A7780F495}" type="datetime8">
              <a:rPr lang="en-US" smtClean="0"/>
              <a:t>9/7/2018 9:34 AM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3D1C7-E142-4881-AE81-2B15DECD11BC}" type="datetime8">
              <a:rPr lang="en-US" smtClean="0"/>
              <a:t>9/7/2018 9:34 AM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418F-68F5-4005-AE8B-5598B7D25CF1}" type="datetime8">
              <a:rPr lang="en-US" smtClean="0"/>
              <a:t>9/7/2018 9:34 AM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E3950-5B12-44E2-9A79-FE28AD551A0C}" type="datetime8">
              <a:rPr lang="en-US" smtClean="0"/>
              <a:t>9/7/2018 9:34 AM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0" name="Picture 9" descr="sm_globe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2648" y="1755648"/>
            <a:ext cx="1615307" cy="1688453"/>
          </a:xfrm>
          <a:prstGeom prst="rect">
            <a:avLst/>
          </a:prstGeom>
          <a:ln w="50800" cap="sq" cmpd="dbl">
            <a:solidFill>
              <a:schemeClr val="accent2"/>
            </a:solidFill>
            <a:miter lim="800000"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5DF4076-503A-411C-B707-641EF396CEF0}" type="datetime8">
              <a:rPr lang="en-US" smtClean="0"/>
              <a:t>9/7/2018 9:34 AM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4A5A3260-38FA-4E5C-872A-A23D78E80580}" type="datetime8">
              <a:rPr lang="en-US" smtClean="0">
                <a:solidFill>
                  <a:schemeClr val="tx2"/>
                </a:solidFill>
              </a:rPr>
              <a:t>9/7/2018 9:34 AM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AD954FB9-7673-4365-BD58-9498E6705DA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2886662"/>
              </p:ext>
            </p:extLst>
          </p:nvPr>
        </p:nvGraphicFramePr>
        <p:xfrm>
          <a:off x="6788944" y="301505"/>
          <a:ext cx="1814512" cy="2348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Acrobat Document" r:id="rId3" imgW="3886173" imgH="5029130" progId="AcroExch.Document.DC">
                  <p:embed/>
                </p:oleObj>
              </mc:Choice>
              <mc:Fallback>
                <p:oleObj name="Acrobat Document" r:id="rId3" imgW="3886173" imgH="502913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788944" y="301505"/>
                        <a:ext cx="1814512" cy="23481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/>
            <a:r>
              <a:rPr lang="en-US" sz="1800" dirty="0">
                <a:solidFill>
                  <a:schemeClr val="bg1"/>
                </a:solidFill>
              </a:rPr>
              <a:t>Dr. </a:t>
            </a:r>
            <a:r>
              <a:rPr lang="el-GR" sz="1800" dirty="0">
                <a:solidFill>
                  <a:schemeClr val="bg1"/>
                </a:solidFill>
              </a:rPr>
              <a:t>Απόστολος Παπακωνσταντίνου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8153400" cy="1524000"/>
          </a:xfrm>
        </p:spPr>
        <p:txBody>
          <a:bodyPr>
            <a:noAutofit/>
          </a:bodyPr>
          <a:lstStyle/>
          <a:p>
            <a:pPr algn="ctr"/>
            <a:r>
              <a:rPr lang="el-GR" sz="2200" b="1" cap="none" dirty="0"/>
              <a:t>Σύστημα Επιτήρησης Θαλασσίων Περιοχών με τη Χρήση Συστημάτων Μη Επανδρωμένων Αεροσκαφών (</a:t>
            </a:r>
            <a:r>
              <a:rPr lang="el-GR" sz="2200" b="1" cap="none" dirty="0" err="1"/>
              <a:t>Σμη</a:t>
            </a:r>
            <a:r>
              <a:rPr lang="en-US" sz="2200" b="1" cap="none" dirty="0"/>
              <a:t>EA</a:t>
            </a:r>
            <a:r>
              <a:rPr lang="el-GR" sz="2200" b="1" cap="none" dirty="0"/>
              <a:t>) Ή </a:t>
            </a:r>
            <a:r>
              <a:rPr lang="el-GR" sz="2200" b="1" cap="none" dirty="0" err="1"/>
              <a:t>Unmanned</a:t>
            </a:r>
            <a:r>
              <a:rPr lang="el-GR" sz="2200" b="1" cap="none" dirty="0"/>
              <a:t> </a:t>
            </a:r>
            <a:r>
              <a:rPr lang="el-GR" sz="2200" b="1" cap="none" dirty="0" err="1"/>
              <a:t>Aircraft</a:t>
            </a:r>
            <a:r>
              <a:rPr lang="el-GR" sz="2200" b="1" cap="none" dirty="0"/>
              <a:t> Systems (UAS) για την Αποφυγή και Πρόληψη της Πειρατείας Σε Εμπορικά Πλοία  </a:t>
            </a:r>
            <a:endParaRPr lang="en-US" sz="2200" cap="none" dirty="0"/>
          </a:p>
        </p:txBody>
      </p:sp>
      <p:sp>
        <p:nvSpPr>
          <p:cNvPr id="6" name="Rectangle 5"/>
          <p:cNvSpPr/>
          <p:nvPr/>
        </p:nvSpPr>
        <p:spPr>
          <a:xfrm>
            <a:off x="1524000" y="3705999"/>
            <a:ext cx="6172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b="1" dirty="0"/>
              <a:t>ARS</a:t>
            </a:r>
            <a:r>
              <a:rPr lang="en-GB" sz="2200" b="1" baseline="30000" dirty="0"/>
              <a:t>2 </a:t>
            </a:r>
            <a:r>
              <a:rPr lang="en-US" sz="2200" b="1" dirty="0"/>
              <a:t>(</a:t>
            </a:r>
            <a:r>
              <a:rPr lang="el-GR" sz="2200" b="1" dirty="0"/>
              <a:t>Α</a:t>
            </a:r>
            <a:r>
              <a:rPr lang="en-GB" sz="2200" b="1" dirty="0"/>
              <a:t>RS: </a:t>
            </a:r>
            <a:r>
              <a:rPr lang="en-GB" sz="2200" b="1" dirty="0" err="1"/>
              <a:t>AeR</a:t>
            </a:r>
            <a:r>
              <a:rPr lang="en-US" sz="2200" b="1" dirty="0" err="1"/>
              <a:t>i</a:t>
            </a:r>
            <a:r>
              <a:rPr lang="en-GB" sz="2200" b="1" dirty="0"/>
              <a:t>al System and Anti </a:t>
            </a:r>
            <a:r>
              <a:rPr lang="en-GB" sz="2200" b="1" dirty="0" err="1"/>
              <a:t>piR</a:t>
            </a:r>
            <a:r>
              <a:rPr lang="en-US" sz="2200" b="1" dirty="0" err="1"/>
              <a:t>acy</a:t>
            </a:r>
            <a:r>
              <a:rPr lang="en-GB" sz="2200" b="1" dirty="0"/>
              <a:t> System)</a:t>
            </a:r>
            <a:endParaRPr lang="en-US" sz="2200" dirty="0"/>
          </a:p>
        </p:txBody>
      </p:sp>
      <p:sp>
        <p:nvSpPr>
          <p:cNvPr id="7" name="Ορθογώνιο 6"/>
          <p:cNvSpPr/>
          <p:nvPr/>
        </p:nvSpPr>
        <p:spPr>
          <a:xfrm>
            <a:off x="2667000" y="4953000"/>
            <a:ext cx="3810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Kick Off Meting</a:t>
            </a:r>
          </a:p>
          <a:p>
            <a:pPr algn="ctr"/>
            <a:r>
              <a:rPr lang="en-US" b="1" dirty="0"/>
              <a:t>07/09/2018 </a:t>
            </a:r>
          </a:p>
          <a:p>
            <a:pPr algn="ctr"/>
            <a:endParaRPr lang="en-US" b="1" dirty="0"/>
          </a:p>
        </p:txBody>
      </p:sp>
      <p:pic>
        <p:nvPicPr>
          <p:cNvPr id="12" name="Εικόνα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3746" y="522923"/>
            <a:ext cx="1242204" cy="1129277"/>
          </a:xfrm>
          <a:prstGeom prst="rect">
            <a:avLst/>
          </a:prstGeom>
        </p:spPr>
      </p:pic>
      <p:pic>
        <p:nvPicPr>
          <p:cNvPr id="4" name="Εικόνα 3">
            <a:extLst>
              <a:ext uri="{FF2B5EF4-FFF2-40B4-BE49-F238E27FC236}">
                <a16:creationId xmlns:a16="http://schemas.microsoft.com/office/drawing/2014/main" id="{D67D4C52-51F9-411D-8829-C78BCBBE01D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70374" y="455500"/>
            <a:ext cx="2975106" cy="1219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326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3F377-627E-3A45-858F-2854331F8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l-GR" dirty="0"/>
              <a:t>Αντικείμενο και </a:t>
            </a:r>
            <a:br>
              <a:rPr lang="en-US" dirty="0"/>
            </a:br>
            <a:r>
              <a:rPr lang="el-GR" dirty="0"/>
              <a:t>Στόχοι του Έργου</a:t>
            </a:r>
            <a:r>
              <a:rPr lang="en-US" dirty="0"/>
              <a:t> (2/2)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E034A51-64D9-4A40-83CE-7466921CE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n-US" smtClean="0"/>
              <a:pPr/>
              <a:t>10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0E88C1-F4DE-5F4A-8A5A-C725F574BA4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 algn="just"/>
            <a:r>
              <a:rPr lang="en-US" sz="2300" dirty="0"/>
              <a:t>To</a:t>
            </a:r>
            <a:r>
              <a:rPr lang="el-GR" sz="2300" dirty="0"/>
              <a:t> </a:t>
            </a:r>
            <a:r>
              <a:rPr lang="el-GR" sz="2300" b="1" dirty="0"/>
              <a:t>δεύτερο ΣμηΕΑ</a:t>
            </a:r>
            <a:r>
              <a:rPr lang="el-GR" sz="2300" dirty="0"/>
              <a:t> θα είναι μικρό, ευέλικτο και εύκολο στη χρήση από μη εξειδικευμένους χειριστές (πλήρωμα εμπορικών πλοίων). </a:t>
            </a:r>
            <a:endParaRPr lang="en-US" sz="2300" dirty="0"/>
          </a:p>
          <a:p>
            <a:pPr lvl="1" algn="just"/>
            <a:r>
              <a:rPr lang="el-GR" sz="2300" dirty="0"/>
              <a:t>Θα χρησιμοποιείται σε περιπτώσεις πειρατείας ενός πλοίου ως </a:t>
            </a:r>
            <a:r>
              <a:rPr lang="el-GR" sz="2300" b="1" dirty="0"/>
              <a:t>«σημαδούρα διάσωσης». </a:t>
            </a:r>
            <a:endParaRPr lang="en-US" sz="2300" b="1" dirty="0"/>
          </a:p>
          <a:p>
            <a:pPr lvl="1" algn="just"/>
            <a:r>
              <a:rPr lang="el-GR" sz="2300" dirty="0"/>
              <a:t>Θα </a:t>
            </a:r>
            <a:r>
              <a:rPr lang="el-GR" sz="2300" b="1" dirty="0"/>
              <a:t>αναπτύσσεται στην περίπτωση που το πλοίο έχει καταληφθεί ή καταλαμβάνεται από πειρατές</a:t>
            </a:r>
            <a:r>
              <a:rPr lang="el-GR" sz="2300" dirty="0"/>
              <a:t>. Ακολουθώντας το πλοίο, από ασφαλές ύψος και απόσταση θα αναμεταδίδει σε κατάλληλες συχνότητες σήμα κίνδυνου S.O.S.</a:t>
            </a:r>
            <a:r>
              <a:rPr lang="en-US" sz="2300" dirty="0"/>
              <a:t> </a:t>
            </a:r>
            <a:r>
              <a:rPr lang="el-GR" sz="2300" dirty="0"/>
              <a:t>καθώς και κρίσιμες για το πλοίο πληροφορίες (στίγμα πλοίου, εικόνες βίντεο από κρίσιμα σημεία του πλοίου </a:t>
            </a:r>
            <a:r>
              <a:rPr lang="el-GR" sz="2300" dirty="0" err="1"/>
              <a:t>κλπ</a:t>
            </a:r>
            <a:r>
              <a:rPr lang="el-GR" sz="2300" dirty="0"/>
              <a:t>). </a:t>
            </a:r>
            <a:endParaRPr lang="en-US" sz="2300" dirty="0"/>
          </a:p>
          <a:p>
            <a:pPr lvl="1" algn="just"/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316744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1828A20-E718-1343-A2CE-40B424965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l-GR" dirty="0"/>
              <a:t>Στοιχεία </a:t>
            </a:r>
            <a:br>
              <a:rPr lang="en-US" dirty="0"/>
            </a:br>
            <a:r>
              <a:rPr lang="el-GR" dirty="0"/>
              <a:t>Φυσικού Αντικειμένου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45B9CE3-13AA-4545-839A-A8B86FA37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n-US" smtClean="0"/>
              <a:pPr/>
              <a:t>11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0EE909-6077-4E48-B39D-E1D452B31EB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3600" dirty="0"/>
              <a:t>Το πλάνο εργασίας του έργου οργανώνεται </a:t>
            </a:r>
          </a:p>
          <a:p>
            <a:pPr marL="0" indent="0" algn="ctr">
              <a:buNone/>
            </a:pPr>
            <a:r>
              <a:rPr lang="el-GR" sz="3600" dirty="0"/>
              <a:t>σε </a:t>
            </a:r>
          </a:p>
          <a:p>
            <a:pPr marL="0" indent="0" algn="ctr">
              <a:buNone/>
            </a:pPr>
            <a:r>
              <a:rPr lang="el-GR" sz="3600" b="1" dirty="0"/>
              <a:t>6 Ενότητες Εργασίας </a:t>
            </a:r>
          </a:p>
          <a:p>
            <a:pPr marL="0" indent="0" algn="ctr">
              <a:buNone/>
            </a:pPr>
            <a:r>
              <a:rPr lang="el-GR" sz="3600" dirty="0"/>
              <a:t> και </a:t>
            </a:r>
          </a:p>
          <a:p>
            <a:pPr marL="0" indent="0" algn="ctr">
              <a:buNone/>
            </a:pPr>
            <a:r>
              <a:rPr lang="el-GR" sz="3600" b="1" dirty="0"/>
              <a:t>26 Παραδοτέα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0134990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5272F-A848-034B-979D-55F8F2B11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l-GR" dirty="0"/>
              <a:t>Ενότητες εργασίας </a:t>
            </a:r>
            <a:br>
              <a:rPr lang="el-GR" dirty="0"/>
            </a:br>
            <a:r>
              <a:rPr lang="el-GR" dirty="0"/>
              <a:t>κ Διάρκεια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F06E979-639C-1D47-B0A1-7E317D8F2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n-US" smtClean="0"/>
              <a:pPr/>
              <a:t>12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7A4D36-E636-F946-BDF5-7B4845B3B37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763000" cy="4495800"/>
          </a:xfrm>
        </p:spPr>
        <p:txBody>
          <a:bodyPr>
            <a:noAutofit/>
          </a:bodyPr>
          <a:lstStyle/>
          <a:p>
            <a:r>
              <a:rPr lang="el-GR" sz="2200" b="1" dirty="0">
                <a:solidFill>
                  <a:srgbClr val="FF0000"/>
                </a:solidFill>
              </a:rPr>
              <a:t>ΕΕ1</a:t>
            </a:r>
            <a:r>
              <a:rPr lang="el-GR" sz="2200" dirty="0"/>
              <a:t>: Μελέτη και αποτύπωση του υπάρχοντος επιχειρησιακού περιβάλλοντος αντιμετώπισης της πειρατείας (AS PROTE) </a:t>
            </a:r>
            <a:r>
              <a:rPr lang="el-GR" sz="2200" b="1" dirty="0">
                <a:solidFill>
                  <a:srgbClr val="FF0000"/>
                </a:solidFill>
              </a:rPr>
              <a:t>1Μ- 2M</a:t>
            </a:r>
            <a:endParaRPr lang="en-US" sz="2200" dirty="0"/>
          </a:p>
          <a:p>
            <a:r>
              <a:rPr lang="el-GR" sz="2200" dirty="0"/>
              <a:t> </a:t>
            </a:r>
            <a:r>
              <a:rPr lang="el-GR" sz="2200" b="1" dirty="0">
                <a:solidFill>
                  <a:srgbClr val="FF0000"/>
                </a:solidFill>
              </a:rPr>
              <a:t>ΕΕ2</a:t>
            </a:r>
            <a:r>
              <a:rPr lang="el-GR" sz="2200" dirty="0"/>
              <a:t>: Λειτουργικές προδιαγραφές και μεθοδολογική προσέγγιση (AS PROTE, ΤΕΘ) </a:t>
            </a:r>
            <a:r>
              <a:rPr lang="el-GR" sz="2200" b="1" dirty="0">
                <a:solidFill>
                  <a:srgbClr val="FF0000"/>
                </a:solidFill>
              </a:rPr>
              <a:t>2Μ-7Μ</a:t>
            </a:r>
            <a:endParaRPr lang="en-US" sz="2200" dirty="0"/>
          </a:p>
          <a:p>
            <a:r>
              <a:rPr lang="el-GR" sz="2200" dirty="0"/>
              <a:t> </a:t>
            </a:r>
            <a:r>
              <a:rPr lang="el-GR" sz="2200" b="1" dirty="0">
                <a:solidFill>
                  <a:srgbClr val="FF0000"/>
                </a:solidFill>
              </a:rPr>
              <a:t>ΕΕ3</a:t>
            </a:r>
            <a:r>
              <a:rPr lang="el-GR" sz="2200" dirty="0"/>
              <a:t>: Καθορισμός Τεχνικών προδιαγραφών &amp; Σχεδιασμός συστήματος (AS PROTE, ΤΕΘ) </a:t>
            </a:r>
            <a:r>
              <a:rPr lang="el-GR" sz="2200" b="1" dirty="0">
                <a:solidFill>
                  <a:srgbClr val="FF0000"/>
                </a:solidFill>
              </a:rPr>
              <a:t>8Μ-13Μ</a:t>
            </a:r>
            <a:endParaRPr lang="en-US" sz="2200" dirty="0"/>
          </a:p>
          <a:p>
            <a:r>
              <a:rPr lang="el-GR" sz="2200" b="1" dirty="0">
                <a:solidFill>
                  <a:srgbClr val="FF0000"/>
                </a:solidFill>
              </a:rPr>
              <a:t>ΕΕ4</a:t>
            </a:r>
            <a:r>
              <a:rPr lang="el-GR" sz="2200" dirty="0"/>
              <a:t>: Σχεδιασμός &amp; Ανάπτυξη συστήματος (Φάση Σχεδιασμού &amp;Ανάπτυξης Α) (AS PROTE, ΤΕΘ) </a:t>
            </a:r>
            <a:r>
              <a:rPr lang="el-GR" sz="2200" b="1" dirty="0">
                <a:solidFill>
                  <a:srgbClr val="FF0000"/>
                </a:solidFill>
              </a:rPr>
              <a:t>11Μ-18Μ</a:t>
            </a:r>
            <a:endParaRPr lang="el-GR" sz="2200" dirty="0"/>
          </a:p>
          <a:p>
            <a:r>
              <a:rPr lang="el-GR" sz="2200" b="1" dirty="0">
                <a:solidFill>
                  <a:srgbClr val="FF0000"/>
                </a:solidFill>
              </a:rPr>
              <a:t>ΕΕ5</a:t>
            </a:r>
            <a:r>
              <a:rPr lang="el-GR" sz="2200" dirty="0"/>
              <a:t>: Ανάπτυξη και βελτιστοποίηση συστήματος (Φάση Σχεδιασμού &amp;Ανάπτυξης Β) (AS PROTE, ΤΕΘ) </a:t>
            </a:r>
            <a:r>
              <a:rPr lang="el-GR" sz="2200" b="1" dirty="0">
                <a:solidFill>
                  <a:srgbClr val="FF0000"/>
                </a:solidFill>
              </a:rPr>
              <a:t>19Μ-36Μ</a:t>
            </a:r>
            <a:endParaRPr lang="en-US" sz="2200" dirty="0"/>
          </a:p>
          <a:p>
            <a:r>
              <a:rPr lang="el-GR" sz="2200" b="1" dirty="0">
                <a:solidFill>
                  <a:srgbClr val="FF0000"/>
                </a:solidFill>
              </a:rPr>
              <a:t>ΕΕ6</a:t>
            </a:r>
            <a:r>
              <a:rPr lang="el-GR" sz="2200" dirty="0"/>
              <a:t>: Συμμετοχή σε εμπορικές εκθέσεις (AS PROTE) </a:t>
            </a:r>
            <a:r>
              <a:rPr lang="el-GR" sz="2200" b="1" dirty="0">
                <a:solidFill>
                  <a:srgbClr val="FF0000"/>
                </a:solidFill>
              </a:rPr>
              <a:t>26Μ-36Μ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7546165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2A97A-3263-4A48-AE57-91EF4B3D6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l-GR" dirty="0"/>
              <a:t>Ενότητες εργασίας </a:t>
            </a:r>
            <a:br>
              <a:rPr lang="el-GR" dirty="0"/>
            </a:br>
            <a:r>
              <a:rPr lang="el-GR" dirty="0"/>
              <a:t>κ Παραδοτέα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63755C7-5CEB-554F-B3F0-FA72140BB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n-US" smtClean="0"/>
              <a:pPr/>
              <a:t>13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3FB456-A41F-9540-8B68-219DF2D7776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endParaRPr lang="el-GR" sz="2400" dirty="0"/>
          </a:p>
          <a:p>
            <a:pPr algn="just"/>
            <a:r>
              <a:rPr lang="el-GR" sz="2400" b="1" dirty="0">
                <a:solidFill>
                  <a:srgbClr val="FF0000"/>
                </a:solidFill>
              </a:rPr>
              <a:t>ΕΕ1</a:t>
            </a:r>
            <a:r>
              <a:rPr lang="el-GR" sz="2400" dirty="0"/>
              <a:t>: Μελέτη και αποτύπωση του υπάρχοντος επιχειρησιακού περιβάλλοντος αντιμετώπισης της πειρατείας (AS PROTE MARITIME, 1Μ- 2M)</a:t>
            </a:r>
            <a:endParaRPr lang="en-US" sz="2400" dirty="0"/>
          </a:p>
          <a:p>
            <a:pPr algn="just"/>
            <a:endParaRPr lang="el-GR" sz="2400" b="1" dirty="0"/>
          </a:p>
          <a:p>
            <a:pPr algn="just"/>
            <a:r>
              <a:rPr lang="el-GR" sz="2400" b="1" dirty="0"/>
              <a:t>Π1.1: </a:t>
            </a:r>
            <a:r>
              <a:rPr lang="el-GR" sz="2400" b="1" u="sng" dirty="0"/>
              <a:t>Έκθεση</a:t>
            </a:r>
            <a:r>
              <a:rPr lang="el-GR" sz="2400" b="1" dirty="0"/>
              <a:t> με τα αποτελέσματα του υπάρχοντος επιχειρησιακού περιβάλλοντος αντιμετώπισης της πειρατείας (AS PROTE MARITIME, 2Μ)</a:t>
            </a:r>
            <a:endParaRPr lang="en-US" sz="2400" b="1" dirty="0"/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200408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2A97A-3263-4A48-AE57-91EF4B3D6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l-GR" dirty="0"/>
              <a:t>Ενότητες εργασίας </a:t>
            </a:r>
            <a:br>
              <a:rPr lang="el-GR" dirty="0"/>
            </a:br>
            <a:r>
              <a:rPr lang="el-GR" dirty="0"/>
              <a:t>κ Παραδοτέα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63755C7-5CEB-554F-B3F0-FA72140BB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n-US" smtClean="0"/>
              <a:pPr/>
              <a:t>14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3FB456-A41F-9540-8B68-219DF2D7776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l-GR" sz="2200" b="1" dirty="0">
                <a:solidFill>
                  <a:srgbClr val="FF0000"/>
                </a:solidFill>
              </a:rPr>
              <a:t>ΕΕ2</a:t>
            </a:r>
            <a:r>
              <a:rPr lang="el-GR" sz="2200" dirty="0"/>
              <a:t>: Λειτουργικές προδιαγραφές και μεθοδολογική προσέγγιση (AS PROTE MARITIME, Τμήμα Επιστημών της Θάλασσας, 2Μ-7Μ) ΠΑΡΑΔΟΤΕΑ </a:t>
            </a:r>
            <a:endParaRPr lang="en-US" sz="2200" dirty="0"/>
          </a:p>
          <a:p>
            <a:pPr lvl="1"/>
            <a:r>
              <a:rPr lang="el-GR" sz="2000" b="1" dirty="0"/>
              <a:t>Π2.1: </a:t>
            </a:r>
            <a:r>
              <a:rPr lang="el-GR" sz="2000" b="1" u="sng" dirty="0"/>
              <a:t>Έκθεση</a:t>
            </a:r>
            <a:r>
              <a:rPr lang="el-GR" sz="2000" b="1" dirty="0"/>
              <a:t> με τις  λειτουργικές προδιαγραφές του συστήματος (Τμήμα Επιστημών της Θάλασσας, 7Μ)</a:t>
            </a:r>
            <a:endParaRPr lang="en-US" sz="2000" b="1" dirty="0"/>
          </a:p>
          <a:p>
            <a:pPr lvl="1"/>
            <a:r>
              <a:rPr lang="el-GR" sz="2000" b="1" dirty="0"/>
              <a:t>Π2.2: </a:t>
            </a:r>
            <a:r>
              <a:rPr lang="el-GR" sz="2000" b="1" u="sng" dirty="0"/>
              <a:t>Έκθεση</a:t>
            </a:r>
            <a:r>
              <a:rPr lang="el-GR" sz="2000" b="1" dirty="0"/>
              <a:t> με τη μεθοδολογία ανάπτυξης τακτικών μέτρων προστασίας και πρόληψης με τη χρήση του ΣμηΕΑ (AS PROTE MARITIME, 3Μ) </a:t>
            </a:r>
            <a:endParaRPr lang="en-US" sz="2000" b="1" dirty="0"/>
          </a:p>
          <a:p>
            <a:pPr lvl="1"/>
            <a:r>
              <a:rPr lang="el-GR" sz="2000" b="1" dirty="0"/>
              <a:t>Π2.3: </a:t>
            </a:r>
            <a:r>
              <a:rPr lang="el-GR" sz="2000" b="1" u="sng" dirty="0"/>
              <a:t>Έκθεση</a:t>
            </a:r>
            <a:r>
              <a:rPr lang="el-GR" sz="2000" b="1" dirty="0"/>
              <a:t> με τα αποτελέσματα της μελέτης και την καταγραφή του νομικού πλαισίου λειτουργίας και χρήσης των ΣμηΕΑ, αλλά  και την εφαρμογή του στο διεθνές ναυτικό δίκαιο. (AS PROTE MARITIME, 3Μ)</a:t>
            </a:r>
          </a:p>
          <a:p>
            <a:pPr lvl="1"/>
            <a:r>
              <a:rPr lang="el-GR" sz="2000" b="1" dirty="0"/>
              <a:t>Π2.4: </a:t>
            </a:r>
            <a:r>
              <a:rPr lang="el-GR" sz="2000" b="1" u="sng" dirty="0"/>
              <a:t>Έκθεση</a:t>
            </a:r>
            <a:r>
              <a:rPr lang="el-GR" sz="2000" b="1" dirty="0"/>
              <a:t> με τα αποτελέσματα της μελέτης συχνοτήτων επικοινωνίας στην εμπορική ναυτιλία και διασύνδεσης αυτών με το υπό κατασκευή ΣμηΕΑ (AS PROTE MARITIME, Τμήμα Επιστημών της Θάλασσας, 3Μ)</a:t>
            </a:r>
            <a:endParaRPr lang="en-US" sz="2000" b="1" dirty="0"/>
          </a:p>
          <a:p>
            <a:r>
              <a:rPr lang="el-GR" sz="2200" dirty="0"/>
              <a:t> </a:t>
            </a:r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2224187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2A97A-3263-4A48-AE57-91EF4B3D6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l-GR" dirty="0"/>
              <a:t>Ενότητες εργασίας </a:t>
            </a:r>
            <a:br>
              <a:rPr lang="el-GR" dirty="0"/>
            </a:br>
            <a:r>
              <a:rPr lang="el-GR" dirty="0"/>
              <a:t>κ Παραδοτέα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63755C7-5CEB-554F-B3F0-FA72140BB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n-US" smtClean="0"/>
              <a:pPr/>
              <a:t>15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3FB456-A41F-9540-8B68-219DF2D7776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l-GR" sz="2200" b="1" dirty="0">
                <a:solidFill>
                  <a:srgbClr val="FF0000"/>
                </a:solidFill>
              </a:rPr>
              <a:t>ΕΕ3</a:t>
            </a:r>
            <a:r>
              <a:rPr lang="el-GR" sz="2200" dirty="0"/>
              <a:t>: Καθορισμός Τεχνικών προδιαγραφών &amp; Σχεδιασμός συστήματος (AS PROTE MARITIME, Τμήμα Επιστημών της Θάλασσας, 8Μ-13Μ)</a:t>
            </a:r>
            <a:endParaRPr lang="en-US" sz="2200" dirty="0"/>
          </a:p>
          <a:p>
            <a:pPr lvl="1"/>
            <a:r>
              <a:rPr lang="el-GR" sz="2000" b="1" dirty="0"/>
              <a:t>Π3.1: </a:t>
            </a:r>
            <a:r>
              <a:rPr lang="el-GR" sz="2000" b="1" u="sng" dirty="0"/>
              <a:t>Έκθεση</a:t>
            </a:r>
            <a:r>
              <a:rPr lang="el-GR" sz="2000" b="1" dirty="0"/>
              <a:t> με την ανάλυση των τεχνικών προδιαγραφών των ιπτάμενων συστήματος του ΣμηΕΑ (Τμήμα Επιστημών της Θάλασσας, 12Μ)</a:t>
            </a:r>
            <a:endParaRPr lang="en-US" sz="2000" b="1" dirty="0"/>
          </a:p>
          <a:p>
            <a:pPr lvl="1"/>
            <a:r>
              <a:rPr lang="el-GR" sz="2000" b="1" dirty="0"/>
              <a:t>Π3.2: </a:t>
            </a:r>
            <a:r>
              <a:rPr lang="el-GR" sz="2000" b="1" u="sng" dirty="0"/>
              <a:t>Έκθεση</a:t>
            </a:r>
            <a:r>
              <a:rPr lang="el-GR" sz="2000" b="1" dirty="0"/>
              <a:t> με τον καθορισμό των τεχνικών προδιαγραφών ιπτάμενου συστήματος του ΣμηΕΑ (Τμήμα Επιστημών της Θάλασσας, 12Μ) </a:t>
            </a:r>
            <a:endParaRPr lang="en-US" sz="2000" b="1" dirty="0"/>
          </a:p>
          <a:p>
            <a:pPr lvl="1"/>
            <a:r>
              <a:rPr lang="el-GR" sz="2000" b="1" dirty="0"/>
              <a:t>Π3.3: </a:t>
            </a:r>
            <a:r>
              <a:rPr lang="el-GR" sz="2000" b="1" u="sng" dirty="0"/>
              <a:t>Έκθεση</a:t>
            </a:r>
            <a:r>
              <a:rPr lang="el-GR" sz="2000" b="1" dirty="0"/>
              <a:t> με τον καθορισμό των τεχνικών προδιαγραφών του σταθμού εδάφους του ΣμηΕΑ (Τμήμα Επιστημών της Θάλασσας, 12Μ) </a:t>
            </a:r>
            <a:endParaRPr lang="en-US" sz="2000" b="1" dirty="0"/>
          </a:p>
          <a:p>
            <a:pPr lvl="1"/>
            <a:r>
              <a:rPr lang="el-GR" sz="2000" b="1" dirty="0"/>
              <a:t>Π3.4: </a:t>
            </a:r>
            <a:r>
              <a:rPr lang="el-GR" sz="2000" b="1" u="sng" dirty="0"/>
              <a:t>Πιστοποίηση</a:t>
            </a:r>
            <a:r>
              <a:rPr lang="el-GR" sz="2000" b="1" dirty="0"/>
              <a:t> τεχνικών προδιαγραφών και μεθοδολογίας ανάπτυξης αυτόνομου ΣμηΕΑ. (AS PROTE MARITIME, 13Μ)</a:t>
            </a:r>
            <a:endParaRPr lang="en-US" sz="2000" b="1" dirty="0"/>
          </a:p>
          <a:p>
            <a:pPr lvl="1"/>
            <a:r>
              <a:rPr lang="el-GR" sz="2000" b="1" dirty="0"/>
              <a:t>Π3.5:</a:t>
            </a:r>
            <a:r>
              <a:rPr lang="el-GR" sz="2000" b="1" u="sng" dirty="0"/>
              <a:t>Συμμετοχή</a:t>
            </a:r>
            <a:r>
              <a:rPr lang="el-GR" sz="2000" b="1" dirty="0"/>
              <a:t> σε συνέδρια αναλόγου σκοπού (Τμήμα Επιστημών της Θάλασσας, AS PROTE MARITIMΕ, 13Μ)</a:t>
            </a:r>
            <a:endParaRPr lang="en-US" sz="2000" b="1" dirty="0"/>
          </a:p>
          <a:p>
            <a:r>
              <a:rPr lang="el-GR" sz="2000" b="1" dirty="0"/>
              <a:t> </a:t>
            </a:r>
            <a:endParaRPr lang="en-US" sz="2000" b="1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9512657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2A97A-3263-4A48-AE57-91EF4B3D6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l-GR" dirty="0"/>
              <a:t>Ενότητες εργασίας </a:t>
            </a:r>
            <a:br>
              <a:rPr lang="el-GR" dirty="0"/>
            </a:br>
            <a:r>
              <a:rPr lang="el-GR" dirty="0"/>
              <a:t>κ Παραδοτέα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63755C7-5CEB-554F-B3F0-FA72140BB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n-US" smtClean="0"/>
              <a:pPr/>
              <a:t>16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3FB456-A41F-9540-8B68-219DF2D7776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l-GR" sz="2200" b="1" dirty="0">
                <a:solidFill>
                  <a:srgbClr val="FF0000"/>
                </a:solidFill>
              </a:rPr>
              <a:t>ΕΕ4</a:t>
            </a:r>
            <a:r>
              <a:rPr lang="el-GR" sz="2200" dirty="0"/>
              <a:t>: Σχεδιασμός &amp; Ανάπτυξη συστήματος (Φάση Σ&amp;Α Α) (AS PROTE MARITIME, Τμήμα Επιστημών της Θάλασσας, 11Μ-18Μ)</a:t>
            </a:r>
            <a:endParaRPr lang="en-US" sz="2200" dirty="0"/>
          </a:p>
          <a:p>
            <a:pPr lvl="1"/>
            <a:r>
              <a:rPr lang="el-GR" sz="2200" b="1" dirty="0"/>
              <a:t>Π4.1: </a:t>
            </a:r>
            <a:r>
              <a:rPr lang="el-GR" sz="2200" b="1" u="sng" dirty="0"/>
              <a:t>ARS2 v1 πρωτότυπο </a:t>
            </a:r>
            <a:r>
              <a:rPr lang="el-GR" sz="2200" b="1" dirty="0"/>
              <a:t>των συστημάτων (Φάση Α) (Τμήμα Επιστημών της Θάλασσας, 17Μ)</a:t>
            </a:r>
            <a:endParaRPr lang="en-US" sz="2200" b="1" dirty="0"/>
          </a:p>
          <a:p>
            <a:pPr lvl="1"/>
            <a:r>
              <a:rPr lang="el-GR" sz="2200" b="1" dirty="0"/>
              <a:t>Π4.2: </a:t>
            </a:r>
            <a:r>
              <a:rPr lang="el-GR" sz="2200" b="1" u="sng" dirty="0"/>
              <a:t>Έκθεση</a:t>
            </a:r>
            <a:r>
              <a:rPr lang="el-GR" sz="2200" b="1" dirty="0"/>
              <a:t> παραμετροποίησης μηχανισμού διασύνδεσης δεδομένων (Φάση Α) (Τμήμα Επιστημών της Θάλασσας, 18Μ)</a:t>
            </a:r>
            <a:endParaRPr lang="en-US" sz="2200" b="1" dirty="0"/>
          </a:p>
          <a:p>
            <a:pPr lvl="1"/>
            <a:r>
              <a:rPr lang="el-GR" sz="2200" b="1" dirty="0"/>
              <a:t>Π4.3: </a:t>
            </a:r>
            <a:r>
              <a:rPr lang="el-GR" sz="2200" b="1" u="sng" dirty="0"/>
              <a:t>Πιστοποίηση</a:t>
            </a:r>
            <a:r>
              <a:rPr lang="el-GR" sz="2200" b="1" dirty="0"/>
              <a:t> ανάπτυξης συστήματος (Φάση Α) (AS PROTE MARITIME, 18Μ) </a:t>
            </a:r>
            <a:endParaRPr lang="en-US" sz="2200" b="1" dirty="0"/>
          </a:p>
          <a:p>
            <a:pPr lvl="1"/>
            <a:r>
              <a:rPr lang="el-GR" sz="2200" b="1" dirty="0"/>
              <a:t>Π4.4: </a:t>
            </a:r>
            <a:r>
              <a:rPr lang="el-GR" sz="2200" b="1" u="sng" dirty="0"/>
              <a:t>Έκθεση</a:t>
            </a:r>
            <a:r>
              <a:rPr lang="el-GR" sz="2200" b="1" dirty="0"/>
              <a:t> με τα αποτελέσματα των δοκιμών (Φάση Α) (Τμήμα Επιστημών της Θάλασσας, 18Μ)</a:t>
            </a:r>
            <a:endParaRPr lang="en-US" sz="2200" b="1" dirty="0"/>
          </a:p>
          <a:p>
            <a:pPr lvl="1"/>
            <a:r>
              <a:rPr lang="el-GR" sz="2200" b="1" dirty="0"/>
              <a:t>Π4.5: </a:t>
            </a:r>
            <a:r>
              <a:rPr lang="el-GR" sz="2200" b="1" u="sng" dirty="0"/>
              <a:t>Συμμετοχή</a:t>
            </a:r>
            <a:r>
              <a:rPr lang="el-GR" sz="2200" b="1" dirty="0"/>
              <a:t> σε </a:t>
            </a:r>
            <a:r>
              <a:rPr lang="el-GR" sz="2200" b="1" u="sng" dirty="0"/>
              <a:t>συνέδρια</a:t>
            </a:r>
            <a:r>
              <a:rPr lang="el-GR" sz="2200" b="1" dirty="0"/>
              <a:t> αναλόγου σκοπού (Τμήμα Επιστημών της Θάλασσας, AS PROTE MARITIME, 18Μ)</a:t>
            </a:r>
            <a:endParaRPr lang="en-US" sz="2200" b="1" dirty="0"/>
          </a:p>
          <a:p>
            <a:pPr lvl="1"/>
            <a:r>
              <a:rPr lang="el-GR" sz="2200" b="1" dirty="0"/>
              <a:t>Π4.6: </a:t>
            </a:r>
            <a:r>
              <a:rPr lang="el-GR" sz="2200" b="1" u="sng" dirty="0"/>
              <a:t>Ιστότοπος</a:t>
            </a:r>
            <a:r>
              <a:rPr lang="el-GR" sz="2200" b="1" dirty="0"/>
              <a:t> αναφοράς εξέλιξης έργου (AS PROTE MARITIME, 18Μ)</a:t>
            </a:r>
            <a:r>
              <a:rPr lang="en-US" sz="22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350821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2A97A-3263-4A48-AE57-91EF4B3D6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l-GR" dirty="0"/>
              <a:t>Ενότητες εργασίας </a:t>
            </a:r>
            <a:br>
              <a:rPr lang="el-GR" dirty="0"/>
            </a:br>
            <a:r>
              <a:rPr lang="el-GR" dirty="0"/>
              <a:t>κ Παραδοτέα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63755C7-5CEB-554F-B3F0-FA72140BB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n-US" smtClean="0"/>
              <a:pPr/>
              <a:t>17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3FB456-A41F-9540-8B68-219DF2D7776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l-GR" sz="2200" b="1" dirty="0">
                <a:solidFill>
                  <a:srgbClr val="FF0000"/>
                </a:solidFill>
              </a:rPr>
              <a:t>ΕΕ5</a:t>
            </a:r>
            <a:r>
              <a:rPr lang="el-GR" sz="2200" dirty="0"/>
              <a:t>: Ανάπτυξη και βελτιστοποίηση συστήματος (Φάση Σ&amp;Α B) (AS PROTE MARITIME, Τμήμα Επιστημών της Θάλασσας, 19Μ-36Μ)</a:t>
            </a:r>
            <a:endParaRPr lang="en-US" sz="2200" dirty="0"/>
          </a:p>
          <a:p>
            <a:r>
              <a:rPr lang="el-GR" sz="2200" dirty="0"/>
              <a:t>Εξέλιξη συστήματος  Φάση B/ Εναλλακτικές χρήσεις</a:t>
            </a:r>
            <a:endParaRPr lang="en-US" sz="2200" dirty="0"/>
          </a:p>
          <a:p>
            <a:pPr lvl="1"/>
            <a:r>
              <a:rPr lang="el-GR" sz="2200" b="1" dirty="0"/>
              <a:t>Π5.1: </a:t>
            </a:r>
            <a:r>
              <a:rPr lang="el-GR" sz="2200" b="1" u="sng" dirty="0"/>
              <a:t>ARS2 v2 δεύτερο πρωτότυπο </a:t>
            </a:r>
            <a:r>
              <a:rPr lang="el-GR" sz="2200" b="1" dirty="0"/>
              <a:t>εξέλιξη του αρχικού πρωτότυπου συστήματος (Φάση Β) (Τμήμα Επιστημών της Θάλασσας, 29Μ)</a:t>
            </a:r>
            <a:endParaRPr lang="en-US" sz="2200" b="1" dirty="0"/>
          </a:p>
          <a:p>
            <a:pPr lvl="1"/>
            <a:r>
              <a:rPr lang="el-GR" sz="2200" b="1" dirty="0"/>
              <a:t>Π5.2: </a:t>
            </a:r>
            <a:r>
              <a:rPr lang="el-GR" sz="2200" b="1" u="sng" dirty="0"/>
              <a:t>Έκθεση</a:t>
            </a:r>
            <a:r>
              <a:rPr lang="el-GR" sz="2200" b="1" dirty="0"/>
              <a:t> με τα αποτελέσματα των δοκιμών (Φάση Β) (Τμήμα Επιστημών της Θάλασσας, AS PROTE MARITIME , 30Μ)</a:t>
            </a:r>
            <a:endParaRPr lang="en-US" sz="2200" b="1" dirty="0"/>
          </a:p>
          <a:p>
            <a:pPr lvl="1"/>
            <a:r>
              <a:rPr lang="el-GR" sz="2200" b="1" dirty="0"/>
              <a:t>Π5.3: </a:t>
            </a:r>
            <a:r>
              <a:rPr lang="el-GR" sz="2200" b="1" u="sng" dirty="0"/>
              <a:t>Πιστοποίηση</a:t>
            </a:r>
            <a:r>
              <a:rPr lang="el-GR" sz="2200" b="1" dirty="0"/>
              <a:t> ανάπτυξης συστήματος (Φάση Β) (AS PROTE MARITIME, 30Μ)</a:t>
            </a:r>
            <a:endParaRPr lang="en-US" sz="2200" b="1" dirty="0"/>
          </a:p>
          <a:p>
            <a:pPr lvl="1"/>
            <a:r>
              <a:rPr lang="el-GR" sz="2200" b="1" dirty="0"/>
              <a:t>Π5.4: </a:t>
            </a:r>
            <a:r>
              <a:rPr lang="el-GR" sz="2200" b="1" u="sng" dirty="0"/>
              <a:t>Ημερίδα</a:t>
            </a:r>
            <a:r>
              <a:rPr lang="el-GR" sz="2200" b="1" dirty="0"/>
              <a:t> παρουσίασης αποτελεσμάτων του έργου (AS PROTE MARITIME, 32Μ)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14965167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2A97A-3263-4A48-AE57-91EF4B3D6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l-GR" dirty="0"/>
              <a:t>Ενότητες εργασίας </a:t>
            </a:r>
            <a:br>
              <a:rPr lang="el-GR" dirty="0"/>
            </a:br>
            <a:r>
              <a:rPr lang="el-GR" dirty="0"/>
              <a:t>κ Παραδοτέα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63755C7-5CEB-554F-B3F0-FA72140BB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n-US" smtClean="0"/>
              <a:pPr/>
              <a:t>18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3FB456-A41F-9540-8B68-219DF2D7776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l-GR" sz="2200" b="1" dirty="0">
                <a:solidFill>
                  <a:srgbClr val="FF0000"/>
                </a:solidFill>
              </a:rPr>
              <a:t>ΕΕ5</a:t>
            </a:r>
            <a:r>
              <a:rPr lang="el-GR" sz="2200" dirty="0"/>
              <a:t>: Ανάπτυξη και βελτιστοποίηση συστήματος (Φάση Σ&amp;Α B) (AS PROTE MARITIME, Τμήμα Επιστημών της Θάλασσας, 19Μ-36Μ)</a:t>
            </a:r>
            <a:endParaRPr lang="en-US" sz="2200" dirty="0"/>
          </a:p>
          <a:p>
            <a:r>
              <a:rPr lang="el-GR" sz="2200" dirty="0"/>
              <a:t>Εξέλιξη συστήματος  Φάση B/ Εναλλακτικές χρήσεις</a:t>
            </a:r>
            <a:endParaRPr lang="en-US" sz="2200" dirty="0"/>
          </a:p>
          <a:p>
            <a:pPr lvl="1"/>
            <a:r>
              <a:rPr lang="el-GR" sz="2200" b="1" dirty="0"/>
              <a:t>Π5.5: </a:t>
            </a:r>
            <a:r>
              <a:rPr lang="el-GR" sz="2200" b="1" u="sng" dirty="0"/>
              <a:t>Συμμετοχή σε συνέδρια </a:t>
            </a:r>
            <a:r>
              <a:rPr lang="el-GR" sz="2200" b="1" dirty="0"/>
              <a:t>αναλόγου σκοπού (Τμήμα Επιστημών της Θάλασσας, 34Μ)</a:t>
            </a:r>
            <a:endParaRPr lang="en-US" sz="2200" b="1" dirty="0"/>
          </a:p>
          <a:p>
            <a:pPr lvl="1"/>
            <a:r>
              <a:rPr lang="el-GR" sz="2200" b="1" dirty="0"/>
              <a:t>Π5.6: </a:t>
            </a:r>
            <a:r>
              <a:rPr lang="el-GR" sz="2200" b="1" u="sng" dirty="0"/>
              <a:t>Συγγραφή</a:t>
            </a:r>
            <a:r>
              <a:rPr lang="el-GR" sz="2200" b="1" dirty="0"/>
              <a:t> </a:t>
            </a:r>
            <a:r>
              <a:rPr lang="el-GR" sz="2200" b="1" u="sng" dirty="0"/>
              <a:t>εγχειρίδιου</a:t>
            </a:r>
            <a:r>
              <a:rPr lang="el-GR" sz="2200" b="1" dirty="0"/>
              <a:t> </a:t>
            </a:r>
            <a:r>
              <a:rPr lang="el-GR" sz="2200" b="1" u="sng" dirty="0"/>
              <a:t>χρήσης</a:t>
            </a:r>
            <a:r>
              <a:rPr lang="el-GR" sz="2200" b="1" dirty="0"/>
              <a:t> ΣμηΕΑ ARS2 (Τμήμα Επιστημών της Θάλασσας), (36Μ)</a:t>
            </a:r>
            <a:endParaRPr lang="en-US" sz="2200" b="1" dirty="0"/>
          </a:p>
          <a:p>
            <a:pPr lvl="1"/>
            <a:r>
              <a:rPr lang="el-GR" sz="2200" b="1" dirty="0"/>
              <a:t>Π5.7:</a:t>
            </a:r>
            <a:r>
              <a:rPr lang="el-GR" sz="2200" b="1" u="sng" dirty="0"/>
              <a:t>Συγγραφή</a:t>
            </a:r>
            <a:r>
              <a:rPr lang="el-GR" sz="2200" b="1" dirty="0"/>
              <a:t> </a:t>
            </a:r>
            <a:r>
              <a:rPr lang="el-GR" sz="2200" b="1" u="sng" dirty="0"/>
              <a:t>εγχειρίδιου</a:t>
            </a:r>
            <a:r>
              <a:rPr lang="el-GR" sz="2200" b="1" dirty="0"/>
              <a:t> </a:t>
            </a:r>
            <a:r>
              <a:rPr lang="el-GR" sz="2200" b="1" u="sng" dirty="0"/>
              <a:t>συντήρησης</a:t>
            </a:r>
            <a:r>
              <a:rPr lang="el-GR" sz="2200" b="1" dirty="0"/>
              <a:t> ΣμηΕΑ ARS2 (Τμήμα Επιστημών της Θάλασσας), (36Μ)</a:t>
            </a:r>
            <a:endParaRPr lang="en-US" sz="2200" b="1" dirty="0"/>
          </a:p>
          <a:p>
            <a:pPr lvl="1"/>
            <a:r>
              <a:rPr lang="el-GR" sz="2200" b="1" dirty="0"/>
              <a:t>Π5.8: </a:t>
            </a:r>
            <a:r>
              <a:rPr lang="el-GR" sz="2200" b="1" u="sng" dirty="0"/>
              <a:t>Μελέτη</a:t>
            </a:r>
            <a:r>
              <a:rPr lang="el-GR" sz="2200" b="1" dirty="0"/>
              <a:t> εμπορικής και οικονομικής αξιοποίησης του ΣμηΕΑ ARS2 (AS PROTE MARITIME), (36Μ) </a:t>
            </a:r>
          </a:p>
          <a:p>
            <a:pPr lvl="1"/>
            <a:r>
              <a:rPr lang="el-GR" sz="2200" b="1" dirty="0"/>
              <a:t>Π5.9: Αποτελέσματα έρευνας εναλλακτικών χρήσεων (Τμήμα Επιστημών της Θάλασσας, AS PROTEMARITIME, 30Μ)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13399668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4397F-BB71-BB4C-BBE4-05F2BED0D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l-GR" dirty="0"/>
              <a:t>Ενότητες εργασίας </a:t>
            </a:r>
            <a:br>
              <a:rPr lang="el-GR" dirty="0"/>
            </a:br>
            <a:r>
              <a:rPr lang="el-GR" dirty="0"/>
              <a:t>κ Παραδοτέα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A34AFC0-CCFD-4B43-8599-26CC589EB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n-US" smtClean="0"/>
              <a:pPr/>
              <a:t>19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32F8C2-EE07-8A4B-B0B2-7707FD9242A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sz="2400" b="1" dirty="0">
                <a:solidFill>
                  <a:srgbClr val="FF0000"/>
                </a:solidFill>
              </a:rPr>
              <a:t>ΕΕ 6</a:t>
            </a:r>
            <a:r>
              <a:rPr lang="el-GR" sz="2400" dirty="0"/>
              <a:t>: Συμμετοχή σε εμπορικές εκθέσεις (AS PROTE MARITIME, 26Μ-36Μ)</a:t>
            </a:r>
            <a:endParaRPr lang="en-US" sz="2400" dirty="0"/>
          </a:p>
          <a:p>
            <a:r>
              <a:rPr lang="el-GR" sz="2400" dirty="0"/>
              <a:t>Η επιχείρηση επιθυμεί να συμμετάσχει στη Διεθνή Ναυτιλιακή Έκθεση “ΠΟΣΕΙΔΩΝΙΑ", για την προώθηση των αποτελεσμάτων του έργου </a:t>
            </a:r>
            <a:endParaRPr lang="en-US" sz="2400" dirty="0"/>
          </a:p>
          <a:p>
            <a:r>
              <a:rPr lang="el-GR" sz="2400" b="1" dirty="0"/>
              <a:t>Π6.1: Συμμετοχή σε εμπορική έκθεση (AS PROTE MARITIME, 36Μ)</a:t>
            </a:r>
            <a:r>
              <a:rPr lang="en-US" sz="24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36578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el-GR" sz="3600" dirty="0"/>
              <a:t>Γενικά Στοιχεία </a:t>
            </a:r>
            <a:br>
              <a:rPr lang="el-GR" sz="3600" dirty="0"/>
            </a:br>
            <a:r>
              <a:rPr lang="el-GR" sz="3600" dirty="0"/>
              <a:t>Έργου ΕΥΔΕ ΕΤΑΚ</a:t>
            </a:r>
            <a:r>
              <a:rPr lang="en-US" sz="3600" dirty="0"/>
              <a:t> </a:t>
            </a:r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DEA77959-DE77-1E4B-B336-8BAA7B296717}"/>
              </a:ext>
            </a:extLst>
          </p:cNvPr>
          <p:cNvGraphicFramePr>
            <a:graphicFrameLocks noGrp="1"/>
          </p:cNvGraphicFramePr>
          <p:nvPr>
            <p:ph sz="quarter" idx="1"/>
          </p:nvPr>
        </p:nvGraphicFramePr>
        <p:xfrm>
          <a:off x="1546225" y="3727132"/>
          <a:ext cx="6286500" cy="2419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2900">
                  <a:extLst>
                    <a:ext uri="{9D8B030D-6E8A-4147-A177-3AD203B41FA5}">
                      <a16:colId xmlns:a16="http://schemas.microsoft.com/office/drawing/2014/main" val="4145682859"/>
                    </a:ext>
                  </a:extLst>
                </a:gridCol>
                <a:gridCol w="5943600">
                  <a:extLst>
                    <a:ext uri="{9D8B030D-6E8A-4147-A177-3AD203B41FA5}">
                      <a16:colId xmlns:a16="http://schemas.microsoft.com/office/drawing/2014/main" val="3047810161"/>
                    </a:ext>
                  </a:extLst>
                </a:gridCol>
              </a:tblGrid>
              <a:tr h="241935">
                <a:tc>
                  <a:txBody>
                    <a:bodyPr/>
                    <a:lstStyle/>
                    <a:p>
                      <a:pPr marL="1460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1.1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73025" marT="13335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ΓΕΝΙΚΑ ΣΤΟΙΧΕΙΑ ΕΡΓΟΥ ΕΤΑΚ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73025" marT="13335" marB="0"/>
                </a:tc>
                <a:extLst>
                  <a:ext uri="{0D108BD9-81ED-4DB2-BD59-A6C34878D82A}">
                    <a16:rowId xmlns:a16="http://schemas.microsoft.com/office/drawing/2014/main" val="2847913939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F84589C-3FD6-CA49-BBC6-077B9DE187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9054505"/>
              </p:ext>
            </p:extLst>
          </p:nvPr>
        </p:nvGraphicFramePr>
        <p:xfrm>
          <a:off x="457200" y="1752600"/>
          <a:ext cx="8382000" cy="49501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70860">
                  <a:extLst>
                    <a:ext uri="{9D8B030D-6E8A-4147-A177-3AD203B41FA5}">
                      <a16:colId xmlns:a16="http://schemas.microsoft.com/office/drawing/2014/main" val="2467753043"/>
                    </a:ext>
                  </a:extLst>
                </a:gridCol>
                <a:gridCol w="5311140">
                  <a:extLst>
                    <a:ext uri="{9D8B030D-6E8A-4147-A177-3AD203B41FA5}">
                      <a16:colId xmlns:a16="http://schemas.microsoft.com/office/drawing/2014/main" val="3878625903"/>
                    </a:ext>
                  </a:extLst>
                </a:gridCol>
              </a:tblGrid>
              <a:tr h="37844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ΠΑΡΕΜΒΑΣΗ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73025" marT="889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II. Συμπράξεις Επιχειρήσεων με Ερευνητικούς Οργανισμούς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73025" marT="8890" marB="0"/>
                </a:tc>
                <a:extLst>
                  <a:ext uri="{0D108BD9-81ED-4DB2-BD59-A6C34878D82A}">
                    <a16:rowId xmlns:a16="http://schemas.microsoft.com/office/drawing/2014/main" val="2667297418"/>
                  </a:ext>
                </a:extLst>
              </a:tr>
              <a:tr h="37844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ΤΟΜΕΑΣ ΠΡΟΤΕΡΑΙΟΤΗΤΑΣ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73025" marT="889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6-ΜΕΑ: Μεταφορές και Εφοδιαστική Αλυσίδα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73025" marT="8890" marB="0"/>
                </a:tc>
                <a:extLst>
                  <a:ext uri="{0D108BD9-81ED-4DB2-BD59-A6C34878D82A}">
                    <a16:rowId xmlns:a16="http://schemas.microsoft.com/office/drawing/2014/main" val="3721464877"/>
                  </a:ext>
                </a:extLst>
              </a:tr>
              <a:tr h="37844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ΠΕΡΙΟΧΗ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73025" marT="889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6.2 Ανάπτυξη ευφυών υποδομών και συστημάτων μεταφορών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73025" marT="8890" marB="0"/>
                </a:tc>
                <a:extLst>
                  <a:ext uri="{0D108BD9-81ED-4DB2-BD59-A6C34878D82A}">
                    <a16:rowId xmlns:a16="http://schemas.microsoft.com/office/drawing/2014/main" val="1130811429"/>
                  </a:ext>
                </a:extLst>
              </a:tr>
              <a:tr h="57456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ΠΡΟΤΕΡΑΙΟΤΗΤΑ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73025" marT="889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6.2.4 Χρήση νέων τεχνολογιών για τη βελτίωση των μεταφορών και της διαλειτουργικότητας τους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73025" marT="8890" marB="0"/>
                </a:tc>
                <a:extLst>
                  <a:ext uri="{0D108BD9-81ED-4DB2-BD59-A6C34878D82A}">
                    <a16:rowId xmlns:a16="http://schemas.microsoft.com/office/drawing/2014/main" val="2682558620"/>
                  </a:ext>
                </a:extLst>
              </a:tr>
              <a:tr h="37844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ΔΙΑΡΚΕΙΑ (ΜΗΝΕΣ)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73025" marT="889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36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73025" marT="8890" marB="0"/>
                </a:tc>
                <a:extLst>
                  <a:ext uri="{0D108BD9-81ED-4DB2-BD59-A6C34878D82A}">
                    <a16:rowId xmlns:a16="http://schemas.microsoft.com/office/drawing/2014/main" val="3301893027"/>
                  </a:ext>
                </a:extLst>
              </a:tr>
              <a:tr h="37844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ΚΑΤΗΓΟΡΙΟΠΟΙΗΣΗ Horizon 2020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73025" marT="889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31049405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73025" marT="8890" marB="0"/>
                </a:tc>
                <a:extLst>
                  <a:ext uri="{0D108BD9-81ED-4DB2-BD59-A6C34878D82A}">
                    <a16:rowId xmlns:a16="http://schemas.microsoft.com/office/drawing/2014/main" val="2221887740"/>
                  </a:ext>
                </a:extLst>
              </a:tr>
              <a:tr h="114624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ΛΕΞΕΙΣ ΚΛΕΙΔΙΑ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73025" marT="8890" marB="0" anchor="ctr"/>
                </a:tc>
                <a:tc>
                  <a:txBody>
                    <a:bodyPr/>
                    <a:lstStyle/>
                    <a:p>
                      <a:pPr marR="1651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Καταπολέμηση πειρατείας, εμπορική ναυτιλία, υπηρεσίες ασφάλειας, μη επανδρωμένα συστήματα, εναέρια παρακολούθηση, επιτήρηση θαλάσσιων περιοχών, νέες τεχνολογίες, εξοικονόμηση χρόνου, συστήματα ελέγχου, θαλάσσιες μεταφορές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73025" marT="8890" marB="0"/>
                </a:tc>
                <a:extLst>
                  <a:ext uri="{0D108BD9-81ED-4DB2-BD59-A6C34878D82A}">
                    <a16:rowId xmlns:a16="http://schemas.microsoft.com/office/drawing/2014/main" val="4227940084"/>
                  </a:ext>
                </a:extLst>
              </a:tr>
              <a:tr h="103516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KEYWORDS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73025" marT="889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Combat piracy, Unmanned Aerial Systems, merchant ships, unmanned technologies, surveillance of marine areas, security services, shipping transportation, save time, aerial monitoring, maritime security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73025" marT="8890" marB="0"/>
                </a:tc>
                <a:extLst>
                  <a:ext uri="{0D108BD9-81ED-4DB2-BD59-A6C34878D82A}">
                    <a16:rowId xmlns:a16="http://schemas.microsoft.com/office/drawing/2014/main" val="41893259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5257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AD954FB9-7673-4365-BD58-9498E6705DA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88944" y="301505"/>
          <a:ext cx="1814512" cy="2348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Acrobat Document" r:id="rId3" imgW="3886173" imgH="5029130" progId="AcroExch.Document.DC">
                  <p:embed/>
                </p:oleObj>
              </mc:Choice>
              <mc:Fallback>
                <p:oleObj name="Acrobat Document" r:id="rId3" imgW="3886173" imgH="5029130" progId="AcroExch.Document.DC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AD954FB9-7673-4365-BD58-9498E6705DA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788944" y="301505"/>
                        <a:ext cx="1814512" cy="23481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/>
            <a:r>
              <a:rPr lang="en-US" sz="1800" dirty="0">
                <a:solidFill>
                  <a:schemeClr val="bg1"/>
                </a:solidFill>
              </a:rPr>
              <a:t>Dr. </a:t>
            </a:r>
            <a:r>
              <a:rPr lang="el-GR" sz="1800" dirty="0">
                <a:solidFill>
                  <a:schemeClr val="bg1"/>
                </a:solidFill>
              </a:rPr>
              <a:t>Απόστολος Παπακωνσταντίνου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8153400" cy="1524000"/>
          </a:xfrm>
        </p:spPr>
        <p:txBody>
          <a:bodyPr>
            <a:noAutofit/>
          </a:bodyPr>
          <a:lstStyle/>
          <a:p>
            <a:pPr algn="ctr"/>
            <a:r>
              <a:rPr lang="el-GR" sz="2200" b="1" cap="none" dirty="0"/>
              <a:t>Σύστημα Επιτήρησης Θαλασσίων Περιοχών με τη Χρήση Συστημάτων Μη Επανδρωμένων Αεροσκαφών (</a:t>
            </a:r>
            <a:r>
              <a:rPr lang="el-GR" sz="2200" b="1" cap="none" dirty="0" err="1"/>
              <a:t>Σμη</a:t>
            </a:r>
            <a:r>
              <a:rPr lang="en-US" sz="2200" b="1" cap="none" dirty="0"/>
              <a:t>EA</a:t>
            </a:r>
            <a:r>
              <a:rPr lang="el-GR" sz="2200" b="1" cap="none" dirty="0"/>
              <a:t>) Ή </a:t>
            </a:r>
            <a:r>
              <a:rPr lang="el-GR" sz="2200" b="1" cap="none" dirty="0" err="1"/>
              <a:t>Unmanned</a:t>
            </a:r>
            <a:r>
              <a:rPr lang="el-GR" sz="2200" b="1" cap="none" dirty="0"/>
              <a:t> </a:t>
            </a:r>
            <a:r>
              <a:rPr lang="el-GR" sz="2200" b="1" cap="none" dirty="0" err="1"/>
              <a:t>Aircraft</a:t>
            </a:r>
            <a:r>
              <a:rPr lang="el-GR" sz="2200" b="1" cap="none" dirty="0"/>
              <a:t> Systems (UAS) για την Αποφυγή και Πρόληψη της Πειρατείας Σε Εμπορικά Πλοία  </a:t>
            </a:r>
            <a:endParaRPr lang="en-US" sz="2200" cap="none" dirty="0"/>
          </a:p>
        </p:txBody>
      </p:sp>
      <p:sp>
        <p:nvSpPr>
          <p:cNvPr id="6" name="Rectangle 5"/>
          <p:cNvSpPr/>
          <p:nvPr/>
        </p:nvSpPr>
        <p:spPr>
          <a:xfrm>
            <a:off x="1524000" y="3705999"/>
            <a:ext cx="6172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b="1" dirty="0"/>
              <a:t>ARS</a:t>
            </a:r>
            <a:r>
              <a:rPr lang="en-GB" sz="2200" b="1" baseline="30000" dirty="0"/>
              <a:t>2 </a:t>
            </a:r>
            <a:r>
              <a:rPr lang="en-US" sz="2200" b="1" dirty="0"/>
              <a:t>(</a:t>
            </a:r>
            <a:r>
              <a:rPr lang="el-GR" sz="2200" b="1" dirty="0"/>
              <a:t>Α</a:t>
            </a:r>
            <a:r>
              <a:rPr lang="en-GB" sz="2200" b="1" dirty="0"/>
              <a:t>RS: </a:t>
            </a:r>
            <a:r>
              <a:rPr lang="en-GB" sz="2200" b="1" dirty="0" err="1"/>
              <a:t>AeR</a:t>
            </a:r>
            <a:r>
              <a:rPr lang="en-US" sz="2200" b="1" dirty="0" err="1"/>
              <a:t>i</a:t>
            </a:r>
            <a:r>
              <a:rPr lang="en-GB" sz="2200" b="1" dirty="0"/>
              <a:t>al System and Anti </a:t>
            </a:r>
            <a:r>
              <a:rPr lang="en-GB" sz="2200" b="1" dirty="0" err="1"/>
              <a:t>piR</a:t>
            </a:r>
            <a:r>
              <a:rPr lang="en-US" sz="2200" b="1" dirty="0" err="1"/>
              <a:t>acy</a:t>
            </a:r>
            <a:r>
              <a:rPr lang="en-GB" sz="2200" b="1" dirty="0"/>
              <a:t> System)</a:t>
            </a:r>
            <a:endParaRPr lang="en-US" sz="2200" dirty="0"/>
          </a:p>
        </p:txBody>
      </p:sp>
      <p:sp>
        <p:nvSpPr>
          <p:cNvPr id="7" name="Ορθογώνιο 6"/>
          <p:cNvSpPr/>
          <p:nvPr/>
        </p:nvSpPr>
        <p:spPr>
          <a:xfrm>
            <a:off x="2667000" y="4953000"/>
            <a:ext cx="3810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Kick Off Meting</a:t>
            </a:r>
          </a:p>
          <a:p>
            <a:pPr algn="ctr"/>
            <a:r>
              <a:rPr lang="en-US" b="1" dirty="0"/>
              <a:t>07/09/2018 </a:t>
            </a:r>
          </a:p>
          <a:p>
            <a:pPr algn="ctr"/>
            <a:endParaRPr lang="en-US" b="1" dirty="0"/>
          </a:p>
        </p:txBody>
      </p:sp>
      <p:pic>
        <p:nvPicPr>
          <p:cNvPr id="12" name="Εικόνα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3746" y="522923"/>
            <a:ext cx="1242204" cy="1129277"/>
          </a:xfrm>
          <a:prstGeom prst="rect">
            <a:avLst/>
          </a:prstGeom>
        </p:spPr>
      </p:pic>
      <p:pic>
        <p:nvPicPr>
          <p:cNvPr id="4" name="Εικόνα 3">
            <a:extLst>
              <a:ext uri="{FF2B5EF4-FFF2-40B4-BE49-F238E27FC236}">
                <a16:creationId xmlns:a16="http://schemas.microsoft.com/office/drawing/2014/main" id="{D67D4C52-51F9-411D-8829-C78BCBBE01D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70374" y="455500"/>
            <a:ext cx="2975106" cy="1219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893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9E00E-6AFB-214A-8789-165334E3D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el-GR" sz="3600" dirty="0"/>
              <a:t>Στοιχεία Φορέων</a:t>
            </a:r>
            <a:br>
              <a:rPr lang="el-GR" sz="3600" dirty="0"/>
            </a:br>
            <a:r>
              <a:rPr lang="el-GR" sz="3600" dirty="0"/>
              <a:t> Σύμπραξης</a:t>
            </a:r>
            <a:endParaRPr lang="en-US" sz="3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E83BA3D-D397-3D47-BDBF-F4DB30ACC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n-US" smtClean="0"/>
              <a:pPr/>
              <a:t>3</a:t>
            </a:fld>
            <a:endParaRPr lang="en-US" dirty="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22015CC-BD8D-2945-ABAB-3678FC48DFEC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922009209"/>
              </p:ext>
            </p:extLst>
          </p:nvPr>
        </p:nvGraphicFramePr>
        <p:xfrm>
          <a:off x="612648" y="1516698"/>
          <a:ext cx="7920000" cy="2606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4000">
                  <a:extLst>
                    <a:ext uri="{9D8B030D-6E8A-4147-A177-3AD203B41FA5}">
                      <a16:colId xmlns:a16="http://schemas.microsoft.com/office/drawing/2014/main" val="643025697"/>
                    </a:ext>
                  </a:extLst>
                </a:gridCol>
                <a:gridCol w="4896000">
                  <a:extLst>
                    <a:ext uri="{9D8B030D-6E8A-4147-A177-3AD203B41FA5}">
                      <a16:colId xmlns:a16="http://schemas.microsoft.com/office/drawing/2014/main" val="1037916272"/>
                    </a:ext>
                  </a:extLst>
                </a:gridCol>
              </a:tblGrid>
              <a:tr h="4566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Α/Α ΦΟΡΕΑ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00" marR="67800" marT="84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1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00" marR="67800" marT="8400" marB="0"/>
                </a:tc>
                <a:extLst>
                  <a:ext uri="{0D108BD9-81ED-4DB2-BD59-A6C34878D82A}">
                    <a16:rowId xmlns:a16="http://schemas.microsoft.com/office/drawing/2014/main" val="945659450"/>
                  </a:ext>
                </a:extLst>
              </a:tr>
              <a:tr h="4566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ΣΥΝΤΟΝΙΣΤΗΣ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00" marR="67800" marT="84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Ναι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00" marR="67800" marT="8400" marB="0"/>
                </a:tc>
                <a:extLst>
                  <a:ext uri="{0D108BD9-81ED-4DB2-BD59-A6C34878D82A}">
                    <a16:rowId xmlns:a16="http://schemas.microsoft.com/office/drawing/2014/main" val="1168133354"/>
                  </a:ext>
                </a:extLst>
              </a:tr>
              <a:tr h="6933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ΕΠΩΝΥΜΙΑ ΦΟΡΕΑ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00" marR="67800" marT="840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AS PROTE MARITIME LTD ΙΔΙΩΤΙΚΗ ΕΠΙΧΕΙΡΗΣΗ ΠΑΡΟΧΗΣ ΥΠΗΡΕΣΙΩΝ ΑΣΦΑΛΕΙΑΣ ΚΑΙ ΣΥΜΒΟΥΛΕΥΤΙΚΩΝ ΥΠΗΡΕΣΙΩΝ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00" marR="67800" marT="8400" marB="0"/>
                </a:tc>
                <a:extLst>
                  <a:ext uri="{0D108BD9-81ED-4DB2-BD59-A6C34878D82A}">
                    <a16:rowId xmlns:a16="http://schemas.microsoft.com/office/drawing/2014/main" val="2929869769"/>
                  </a:ext>
                </a:extLst>
              </a:tr>
              <a:tr h="4566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ΣΥΝΤΟΜΟΓΡΑΦΙΑ ΦΟΡΕΑ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00" marR="67800" marT="84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AS PROTE MARITIME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00" marR="67800" marT="8400" marB="0"/>
                </a:tc>
                <a:extLst>
                  <a:ext uri="{0D108BD9-81ED-4DB2-BD59-A6C34878D82A}">
                    <a16:rowId xmlns:a16="http://schemas.microsoft.com/office/drawing/2014/main" val="864685441"/>
                  </a:ext>
                </a:extLst>
              </a:tr>
              <a:tr h="4566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ΔΙΑΚΡΙΤΙΚΟΣ ΤΙΤΛΟΣ ΦΟΡΕΑ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00" marR="67800" marT="84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AS PROTE MARITIME LTD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00" marR="67800" marT="8400" marB="0"/>
                </a:tc>
                <a:extLst>
                  <a:ext uri="{0D108BD9-81ED-4DB2-BD59-A6C34878D82A}">
                    <a16:rowId xmlns:a16="http://schemas.microsoft.com/office/drawing/2014/main" val="403294567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A413D32-DAD1-C149-BB0B-7665FEC9D9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46266"/>
              </p:ext>
            </p:extLst>
          </p:nvPr>
        </p:nvGraphicFramePr>
        <p:xfrm>
          <a:off x="612648" y="4297660"/>
          <a:ext cx="7920000" cy="25199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4000">
                  <a:extLst>
                    <a:ext uri="{9D8B030D-6E8A-4147-A177-3AD203B41FA5}">
                      <a16:colId xmlns:a16="http://schemas.microsoft.com/office/drawing/2014/main" val="126101614"/>
                    </a:ext>
                  </a:extLst>
                </a:gridCol>
                <a:gridCol w="4896000">
                  <a:extLst>
                    <a:ext uri="{9D8B030D-6E8A-4147-A177-3AD203B41FA5}">
                      <a16:colId xmlns:a16="http://schemas.microsoft.com/office/drawing/2014/main" val="3730013961"/>
                    </a:ext>
                  </a:extLst>
                </a:gridCol>
              </a:tblGrid>
              <a:tr h="4020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Α/Α ΦΟΡΕΑ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14" marR="101386" marT="12561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2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14" marR="101386" marT="12561" marB="0"/>
                </a:tc>
                <a:extLst>
                  <a:ext uri="{0D108BD9-81ED-4DB2-BD59-A6C34878D82A}">
                    <a16:rowId xmlns:a16="http://schemas.microsoft.com/office/drawing/2014/main" val="1140828578"/>
                  </a:ext>
                </a:extLst>
              </a:tr>
              <a:tr h="4321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ΣΥΝΤΟΝΙΣΤΗΣ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14" marR="101386" marT="12561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Όχι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14" marR="101386" marT="12561" marB="0"/>
                </a:tc>
                <a:extLst>
                  <a:ext uri="{0D108BD9-81ED-4DB2-BD59-A6C34878D82A}">
                    <a16:rowId xmlns:a16="http://schemas.microsoft.com/office/drawing/2014/main" val="2431704139"/>
                  </a:ext>
                </a:extLst>
              </a:tr>
              <a:tr h="5974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ΕΠΩΝΥΜΙΑ ΦΟΡΕΑ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14" marR="101386" marT="12561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ΤΜΗΜΑ ΕΠΙΣΤΗΜΩΝ ΤΗΣ ΘΑΛΑΣΣΑΣ, ΠΑΝΕΠΙΣΤΗΜΙΟ ΑΙΓΑΙΟΥ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14" marR="101386" marT="12561" marB="0"/>
                </a:tc>
                <a:extLst>
                  <a:ext uri="{0D108BD9-81ED-4DB2-BD59-A6C34878D82A}">
                    <a16:rowId xmlns:a16="http://schemas.microsoft.com/office/drawing/2014/main" val="3344141547"/>
                  </a:ext>
                </a:extLst>
              </a:tr>
              <a:tr h="4321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ΣΥΝΤΟΜΟΓΡΑΦΙΑ ΦΟΡΕΑ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14" marR="101386" marT="12561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ΤΕΘ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14" marR="101386" marT="12561" marB="0"/>
                </a:tc>
                <a:extLst>
                  <a:ext uri="{0D108BD9-81ED-4DB2-BD59-A6C34878D82A}">
                    <a16:rowId xmlns:a16="http://schemas.microsoft.com/office/drawing/2014/main" val="3751002540"/>
                  </a:ext>
                </a:extLst>
              </a:tr>
              <a:tr h="6561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ΕΠΩΝΥΜΙΑ ΚΥΡΙΟΥ ΦΟΡΕΑ ΣΤΟΝ ΟΠΟΙΟ ΑΝΗΚΕΙ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14" marR="101386" marT="12561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ΠΑΝΕΠΙΣΤΗΜΙΟ ΑΙΓΑΙΟΥ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14" marR="101386" marT="12561" marB="0" anchor="ctr"/>
                </a:tc>
                <a:extLst>
                  <a:ext uri="{0D108BD9-81ED-4DB2-BD59-A6C34878D82A}">
                    <a16:rowId xmlns:a16="http://schemas.microsoft.com/office/drawing/2014/main" val="18177078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4108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F46EE0C-8221-C94C-8164-7282D6613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l-GR" dirty="0"/>
              <a:t>Νόμιμοι </a:t>
            </a:r>
            <a:br>
              <a:rPr lang="el-GR" dirty="0"/>
            </a:br>
            <a:r>
              <a:rPr lang="el-GR" dirty="0"/>
              <a:t>Εκπρόσωποι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70469A-DDF8-4944-AE58-622FB465A87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l-GR" sz="2600" b="1" dirty="0"/>
              <a:t>ΣΥΝΤΟΝΙΣΤΗΣ ΕΡΓΟΥ </a:t>
            </a:r>
            <a:endParaRPr lang="en-US" sz="2600" b="1" dirty="0"/>
          </a:p>
          <a:p>
            <a:r>
              <a:rPr lang="en-US" sz="2600" i="1" dirty="0"/>
              <a:t>AS PROTE MARITIME</a:t>
            </a:r>
          </a:p>
          <a:p>
            <a:endParaRPr lang="en-US" sz="2600" dirty="0"/>
          </a:p>
          <a:p>
            <a:r>
              <a:rPr lang="el-GR" sz="2600" b="1" dirty="0"/>
              <a:t>ΝΟΜΙΜΟΣ ΕΚΠΡΟΣΩΠΟΣ</a:t>
            </a:r>
          </a:p>
          <a:p>
            <a:pPr lvl="1"/>
            <a:r>
              <a:rPr lang="el-GR" i="1" dirty="0"/>
              <a:t>ΓΕΩΡΓΟΠΟΥΛΟΣ Ν</a:t>
            </a:r>
          </a:p>
          <a:p>
            <a:endParaRPr lang="el-GR" sz="2600" dirty="0"/>
          </a:p>
          <a:p>
            <a:endParaRPr lang="en-US" sz="26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11DB0B6-60AE-2345-B4DF-F8D9782F4348}"/>
              </a:ext>
            </a:extLst>
          </p:cNvPr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el-GR" sz="2600" b="1" dirty="0"/>
              <a:t>ΕΡΕΥΝΗΤΙΚΟΣ ΟΡΓΑΝΙΣΜΟΣ</a:t>
            </a:r>
          </a:p>
          <a:p>
            <a:r>
              <a:rPr lang="el-GR" sz="2600" i="1" dirty="0"/>
              <a:t>Τμήμα Επιστημών της Θάλασσας ΠΑ</a:t>
            </a:r>
          </a:p>
          <a:p>
            <a:r>
              <a:rPr lang="en-US" sz="2600" i="1" dirty="0"/>
              <a:t>Marine Remote Sensing Group</a:t>
            </a:r>
            <a:endParaRPr lang="el-GR" sz="2600" i="1" dirty="0"/>
          </a:p>
          <a:p>
            <a:endParaRPr lang="el-GR" sz="2600" b="1" dirty="0"/>
          </a:p>
          <a:p>
            <a:r>
              <a:rPr lang="el-GR" sz="2600" b="1" dirty="0"/>
              <a:t>ΕΠΙΣΤΗΜΟΝΙΚΟΣ ΥΠΕΥΘΥΝΟΣ</a:t>
            </a:r>
          </a:p>
          <a:p>
            <a:pPr lvl="1"/>
            <a:r>
              <a:rPr lang="el-GR" sz="2300" i="1" dirty="0"/>
              <a:t>Επίκουρος Καθηγητής ΤΟΠΟΥΖΕΛΗΣ Κ</a:t>
            </a:r>
          </a:p>
          <a:p>
            <a:endParaRPr lang="el-GR" dirty="0"/>
          </a:p>
          <a:p>
            <a:endParaRPr lang="el-GR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45E4785-2DF4-6D44-B4DE-CB9945F3889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n-US" smtClean="0"/>
              <a:pPr/>
              <a:t>4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870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49F61-885B-8948-88FE-4E3E4348C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l-GR" dirty="0"/>
              <a:t>Δαπάνες για έρευνα επί συμβάσει</a:t>
            </a:r>
            <a:br>
              <a:rPr lang="el-GR" dirty="0"/>
            </a:br>
            <a:r>
              <a:rPr lang="el-GR" dirty="0"/>
              <a:t>Υπεργολάβοι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DB30BF-AF39-7C4A-AE93-1C163492E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fld id="{1AD93096-5B34-4342-9326-69289CEAE4C2}" type="slidenum">
              <a:rPr lang="en-US" smtClean="0"/>
              <a:pPr algn="ctr"/>
              <a:t>5</a:t>
            </a:fld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E84C10A-B0CB-0141-836F-C3E3172B6AFC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26362508"/>
              </p:ext>
            </p:extLst>
          </p:nvPr>
        </p:nvGraphicFramePr>
        <p:xfrm>
          <a:off x="228600" y="1600200"/>
          <a:ext cx="8686801" cy="50982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7252">
                  <a:extLst>
                    <a:ext uri="{9D8B030D-6E8A-4147-A177-3AD203B41FA5}">
                      <a16:colId xmlns:a16="http://schemas.microsoft.com/office/drawing/2014/main" val="777715438"/>
                    </a:ext>
                  </a:extLst>
                </a:gridCol>
                <a:gridCol w="2797313">
                  <a:extLst>
                    <a:ext uri="{9D8B030D-6E8A-4147-A177-3AD203B41FA5}">
                      <a16:colId xmlns:a16="http://schemas.microsoft.com/office/drawing/2014/main" val="528980266"/>
                    </a:ext>
                  </a:extLst>
                </a:gridCol>
                <a:gridCol w="2797313">
                  <a:extLst>
                    <a:ext uri="{9D8B030D-6E8A-4147-A177-3AD203B41FA5}">
                      <a16:colId xmlns:a16="http://schemas.microsoft.com/office/drawing/2014/main" val="1102329267"/>
                    </a:ext>
                  </a:extLst>
                </a:gridCol>
                <a:gridCol w="2194923">
                  <a:extLst>
                    <a:ext uri="{9D8B030D-6E8A-4147-A177-3AD203B41FA5}">
                      <a16:colId xmlns:a16="http://schemas.microsoft.com/office/drawing/2014/main" val="1637756888"/>
                    </a:ext>
                  </a:extLst>
                </a:gridCol>
              </a:tblGrid>
              <a:tr h="7138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dirty="0">
                          <a:effectLst/>
                        </a:rPr>
                        <a:t>ΦΟΡΕΑΣ</a:t>
                      </a:r>
                      <a:endParaRPr lang="en-US" sz="17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88" marR="30799" marT="8570" marB="0" anchor="ctr"/>
                </a:tc>
                <a:tc>
                  <a:txBody>
                    <a:bodyPr/>
                    <a:lstStyle/>
                    <a:p>
                      <a:pPr marR="139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dirty="0">
                          <a:effectLst/>
                        </a:rPr>
                        <a:t>Δαπάνες</a:t>
                      </a:r>
                      <a:endParaRPr lang="en-US" sz="17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88" marR="30799" marT="857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dirty="0">
                          <a:effectLst/>
                        </a:rPr>
                        <a:t>ΕΡΓΑΣΙΑ νέων τεχνολογιών</a:t>
                      </a:r>
                      <a:endParaRPr lang="en-US" sz="17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88" marR="30799" marT="8570" marB="0" anchor="ctr"/>
                </a:tc>
                <a:tc>
                  <a:txBody>
                    <a:bodyPr/>
                    <a:lstStyle/>
                    <a:p>
                      <a:pPr marR="139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dirty="0">
                          <a:effectLst/>
                        </a:rPr>
                        <a:t>ΥΠΕΡΓΟΛΑΒΟΣ</a:t>
                      </a:r>
                      <a:endParaRPr lang="en-US" sz="17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88" marR="30799" marT="8570" marB="0" anchor="ctr"/>
                </a:tc>
                <a:extLst>
                  <a:ext uri="{0D108BD9-81ED-4DB2-BD59-A6C34878D82A}">
                    <a16:rowId xmlns:a16="http://schemas.microsoft.com/office/drawing/2014/main" val="512332493"/>
                  </a:ext>
                </a:extLst>
              </a:tr>
              <a:tr h="7878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dirty="0">
                          <a:effectLst/>
                        </a:rPr>
                        <a:t>AS PROTE MARITIME</a:t>
                      </a:r>
                      <a:endParaRPr lang="en-US" sz="17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88" marR="30799" marT="8570" marB="0" anchor="ctr"/>
                </a:tc>
                <a:tc>
                  <a:txBody>
                    <a:bodyPr/>
                    <a:lstStyle/>
                    <a:p>
                      <a:pPr marR="139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dirty="0">
                          <a:effectLst/>
                        </a:rPr>
                        <a:t>Δαπάνες για έρευνα επί συμβάσει</a:t>
                      </a:r>
                      <a:endParaRPr lang="en-US" sz="17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88" marR="30799" marT="857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dirty="0">
                          <a:effectLst/>
                        </a:rPr>
                        <a:t>Η διάχυση των αποτελεσμάτων της έρευνας υπηρεσιών νέων τεχνολογιών</a:t>
                      </a:r>
                      <a:endParaRPr lang="en-US" sz="17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88" marR="30799" marT="8570" marB="0" anchor="ctr"/>
                </a:tc>
                <a:tc>
                  <a:txBody>
                    <a:bodyPr/>
                    <a:lstStyle/>
                    <a:p>
                      <a:pPr marR="139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dirty="0">
                          <a:effectLst/>
                        </a:rPr>
                        <a:t>AV AETHERIA</a:t>
                      </a:r>
                      <a:endParaRPr lang="en-US" sz="17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88" marR="30799" marT="8570" marB="0" anchor="ctr"/>
                </a:tc>
                <a:extLst>
                  <a:ext uri="{0D108BD9-81ED-4DB2-BD59-A6C34878D82A}">
                    <a16:rowId xmlns:a16="http://schemas.microsoft.com/office/drawing/2014/main" val="3501792318"/>
                  </a:ext>
                </a:extLst>
              </a:tr>
              <a:tr h="7878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>
                          <a:effectLst/>
                        </a:rPr>
                        <a:t>AS PROTE MARITIME</a:t>
                      </a:r>
                      <a:endParaRPr lang="en-US" sz="17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88" marR="30799" marT="8570" marB="0" anchor="ctr"/>
                </a:tc>
                <a:tc>
                  <a:txBody>
                    <a:bodyPr/>
                    <a:lstStyle/>
                    <a:p>
                      <a:pPr marR="381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>
                          <a:effectLst/>
                        </a:rPr>
                        <a:t>Δαπάνες για έρευνα επί συμβάσει Project Management</a:t>
                      </a:r>
                      <a:endParaRPr lang="en-US" sz="17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88" marR="30799" marT="857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dirty="0">
                          <a:effectLst/>
                        </a:rPr>
                        <a:t>Διαχείριση</a:t>
                      </a:r>
                      <a:endParaRPr lang="en-US" sz="1700" dirty="0">
                        <a:effectLst/>
                      </a:endParaRPr>
                    </a:p>
                    <a:p>
                      <a:pPr marR="139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dirty="0">
                          <a:effectLst/>
                        </a:rPr>
                        <a:t>επενδυτικών και ερευνητικών έργων</a:t>
                      </a:r>
                      <a:endParaRPr lang="en-US" sz="17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88" marR="30799" marT="8570" marB="0" anchor="ctr"/>
                </a:tc>
                <a:tc>
                  <a:txBody>
                    <a:bodyPr/>
                    <a:lstStyle/>
                    <a:p>
                      <a:pPr marR="139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dirty="0">
                          <a:effectLst/>
                        </a:rPr>
                        <a:t>B.I.MA. A.E.</a:t>
                      </a:r>
                      <a:endParaRPr lang="en-US" sz="17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88" marR="30799" marT="8570" marB="0" anchor="ctr"/>
                </a:tc>
                <a:extLst>
                  <a:ext uri="{0D108BD9-81ED-4DB2-BD59-A6C34878D82A}">
                    <a16:rowId xmlns:a16="http://schemas.microsoft.com/office/drawing/2014/main" val="3498102626"/>
                  </a:ext>
                </a:extLst>
              </a:tr>
              <a:tr h="985339">
                <a:tc>
                  <a:txBody>
                    <a:bodyPr/>
                    <a:lstStyle/>
                    <a:p>
                      <a:pPr marR="139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>
                          <a:effectLst/>
                        </a:rPr>
                        <a:t>ΤΕΘ</a:t>
                      </a:r>
                      <a:endParaRPr lang="en-US" sz="17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88" marR="30799" marT="8570" marB="0" anchor="ctr"/>
                </a:tc>
                <a:tc>
                  <a:txBody>
                    <a:bodyPr/>
                    <a:lstStyle/>
                    <a:p>
                      <a:pPr marR="139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dirty="0">
                          <a:effectLst/>
                        </a:rPr>
                        <a:t>Δαπάνες για έρευνα επί συμβάσει</a:t>
                      </a:r>
                      <a:endParaRPr lang="en-US" sz="17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88" marR="30799" marT="857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dirty="0">
                          <a:effectLst/>
                        </a:rPr>
                        <a:t>Σχεδιασμό, την παραγωγή και</a:t>
                      </a:r>
                      <a:endParaRPr lang="en-US" sz="1700" dirty="0">
                        <a:effectLst/>
                      </a:endParaRPr>
                    </a:p>
                    <a:p>
                      <a:pPr marL="8318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dirty="0">
                          <a:effectLst/>
                        </a:rPr>
                        <a:t>ανάπτυξη εναέριων μη επανδρωμένων</a:t>
                      </a:r>
                      <a:endParaRPr lang="en-US" sz="1700" dirty="0">
                        <a:effectLst/>
                      </a:endParaRPr>
                    </a:p>
                    <a:p>
                      <a:pPr marL="596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dirty="0">
                          <a:effectLst/>
                        </a:rPr>
                        <a:t>συστημάτων (ΣμηΕΑ). </a:t>
                      </a:r>
                      <a:endParaRPr lang="en-US" sz="17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88" marR="30799" marT="8570" marB="0" anchor="ctr"/>
                </a:tc>
                <a:tc>
                  <a:txBody>
                    <a:bodyPr/>
                    <a:lstStyle/>
                    <a:p>
                      <a:pPr marR="139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dirty="0">
                          <a:effectLst/>
                        </a:rPr>
                        <a:t>UCANDRONE ΙΚΕ</a:t>
                      </a:r>
                      <a:endParaRPr lang="en-US" sz="17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88" marR="30799" marT="8570" marB="0" anchor="ctr"/>
                </a:tc>
                <a:extLst>
                  <a:ext uri="{0D108BD9-81ED-4DB2-BD59-A6C34878D82A}">
                    <a16:rowId xmlns:a16="http://schemas.microsoft.com/office/drawing/2014/main" val="707722570"/>
                  </a:ext>
                </a:extLst>
              </a:tr>
              <a:tr h="1068580">
                <a:tc>
                  <a:txBody>
                    <a:bodyPr/>
                    <a:lstStyle/>
                    <a:p>
                      <a:pPr marR="6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>
                          <a:effectLst/>
                        </a:rPr>
                        <a:t>ΤΕΘ</a:t>
                      </a:r>
                      <a:endParaRPr lang="en-US" sz="17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88" marR="30799" marT="8570" marB="0" anchor="ctr"/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dirty="0">
                          <a:effectLst/>
                        </a:rPr>
                        <a:t>Δαπάνες για έρευνα επί συμβάσει</a:t>
                      </a:r>
                      <a:endParaRPr lang="en-US" sz="17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88" marR="30799" marT="857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dirty="0">
                          <a:effectLst/>
                        </a:rPr>
                        <a:t>Σχεδιασμός και ανάπτυξη λογισμικών, την δημιουργία κώδικα </a:t>
                      </a:r>
                      <a:endParaRPr lang="en-US" sz="17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88" marR="30799" marT="8570" marB="0" anchor="ctr"/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S &amp; A NEMO ONLINE </a:t>
                      </a:r>
                      <a:r>
                        <a:rPr lang="el-GR" sz="1700" dirty="0">
                          <a:effectLst/>
                        </a:rPr>
                        <a:t>ΕΠΕ</a:t>
                      </a:r>
                      <a:endParaRPr lang="en-US" sz="17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88" marR="30799" marT="8570" marB="0" anchor="ctr"/>
                </a:tc>
                <a:extLst>
                  <a:ext uri="{0D108BD9-81ED-4DB2-BD59-A6C34878D82A}">
                    <a16:rowId xmlns:a16="http://schemas.microsoft.com/office/drawing/2014/main" val="40806677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9241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BEE66-DDBB-CE40-9F2A-9C3E307F9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l-GR" dirty="0"/>
              <a:t>Προϋπολογισμός </a:t>
            </a:r>
            <a:br>
              <a:rPr lang="en-US" dirty="0"/>
            </a:br>
            <a:r>
              <a:rPr lang="en-US" dirty="0"/>
              <a:t>ARSx2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D6487F1-E842-AC49-B640-CBE90020E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n-US" smtClean="0"/>
              <a:pPr/>
              <a:t>6</a:t>
            </a:fld>
            <a:endParaRPr lang="en-US" dirty="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A00A942-1C9D-E84C-8DC4-AFDA209641DF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02443422"/>
              </p:ext>
            </p:extLst>
          </p:nvPr>
        </p:nvGraphicFramePr>
        <p:xfrm>
          <a:off x="381000" y="3276600"/>
          <a:ext cx="8385048" cy="29845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7414">
                  <a:extLst>
                    <a:ext uri="{9D8B030D-6E8A-4147-A177-3AD203B41FA5}">
                      <a16:colId xmlns:a16="http://schemas.microsoft.com/office/drawing/2014/main" val="3626559492"/>
                    </a:ext>
                  </a:extLst>
                </a:gridCol>
                <a:gridCol w="1419632">
                  <a:extLst>
                    <a:ext uri="{9D8B030D-6E8A-4147-A177-3AD203B41FA5}">
                      <a16:colId xmlns:a16="http://schemas.microsoft.com/office/drawing/2014/main" val="2527805233"/>
                    </a:ext>
                  </a:extLst>
                </a:gridCol>
                <a:gridCol w="1387071">
                  <a:extLst>
                    <a:ext uri="{9D8B030D-6E8A-4147-A177-3AD203B41FA5}">
                      <a16:colId xmlns:a16="http://schemas.microsoft.com/office/drawing/2014/main" val="995225013"/>
                    </a:ext>
                  </a:extLst>
                </a:gridCol>
                <a:gridCol w="1359441">
                  <a:extLst>
                    <a:ext uri="{9D8B030D-6E8A-4147-A177-3AD203B41FA5}">
                      <a16:colId xmlns:a16="http://schemas.microsoft.com/office/drawing/2014/main" val="332695014"/>
                    </a:ext>
                  </a:extLst>
                </a:gridCol>
                <a:gridCol w="904670">
                  <a:extLst>
                    <a:ext uri="{9D8B030D-6E8A-4147-A177-3AD203B41FA5}">
                      <a16:colId xmlns:a16="http://schemas.microsoft.com/office/drawing/2014/main" val="2663900335"/>
                    </a:ext>
                  </a:extLst>
                </a:gridCol>
                <a:gridCol w="1211578">
                  <a:extLst>
                    <a:ext uri="{9D8B030D-6E8A-4147-A177-3AD203B41FA5}">
                      <a16:colId xmlns:a16="http://schemas.microsoft.com/office/drawing/2014/main" val="947413761"/>
                    </a:ext>
                  </a:extLst>
                </a:gridCol>
                <a:gridCol w="1085242">
                  <a:extLst>
                    <a:ext uri="{9D8B030D-6E8A-4147-A177-3AD203B41FA5}">
                      <a16:colId xmlns:a16="http://schemas.microsoft.com/office/drawing/2014/main" val="1065279154"/>
                    </a:ext>
                  </a:extLst>
                </a:gridCol>
              </a:tblGrid>
              <a:tr h="9808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ΣΥΝΤΟΜΟΓΡ ΑΦΙΑ ΦΟΡΕΑ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3" marR="63889" marT="7222" marB="0" anchor="ctr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ΕΙΔΟΣ ΦΟΡΕΑ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3" marR="63889" marT="7222" marB="0" anchor="ctr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ΠΡΟΫΠ/ΣΜΟΣ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3" marR="63889" marT="722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ΔΗΜΟΣΙΑ ΔΑΠΑΝΗ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3" marR="63889" marT="7222" marB="0" anchor="ctr"/>
                </a:tc>
                <a:tc>
                  <a:txBody>
                    <a:bodyPr/>
                    <a:lstStyle/>
                    <a:p>
                      <a:pPr marL="438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ΔΗΜΟΣΙΑ</a:t>
                      </a:r>
                      <a:endParaRPr lang="en-US" sz="1600">
                        <a:effectLst/>
                      </a:endParaRPr>
                    </a:p>
                    <a:p>
                      <a:pPr marL="6159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ΔΑΠΑΝΗ</a:t>
                      </a:r>
                      <a:endParaRPr lang="en-US" sz="1600">
                        <a:effectLst/>
                      </a:endParaRPr>
                    </a:p>
                    <a:p>
                      <a:pPr marL="12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(%)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3" marR="63889" marT="7222" marB="0" anchor="ctr"/>
                </a:tc>
                <a:tc>
                  <a:txBody>
                    <a:bodyPr/>
                    <a:lstStyle/>
                    <a:p>
                      <a:pPr marL="2413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(%) Δ.Δ. ΕΠΙ</a:t>
                      </a:r>
                      <a:endParaRPr lang="en-US" sz="1600">
                        <a:effectLst/>
                      </a:endParaRPr>
                    </a:p>
                    <a:p>
                      <a:pPr marL="12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ΤΗΣ</a:t>
                      </a:r>
                      <a:endParaRPr lang="en-US" sz="1600">
                        <a:effectLst/>
                      </a:endParaRPr>
                    </a:p>
                    <a:p>
                      <a:pPr marL="2476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ΣΥΝΟΛΙΚΗΣ</a:t>
                      </a:r>
                      <a:endParaRPr lang="en-US" sz="1600">
                        <a:effectLst/>
                      </a:endParaRPr>
                    </a:p>
                    <a:p>
                      <a:pPr marL="12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Δ.Δ.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3" marR="63889" marT="7222" marB="0"/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ΠΕΡΙΦΕΡΕΙΕΣ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3" marR="63889" marT="7222" marB="0" anchor="ctr"/>
                </a:tc>
                <a:extLst>
                  <a:ext uri="{0D108BD9-81ED-4DB2-BD59-A6C34878D82A}">
                    <a16:rowId xmlns:a16="http://schemas.microsoft.com/office/drawing/2014/main" val="742591596"/>
                  </a:ext>
                </a:extLst>
              </a:tr>
              <a:tr h="5516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AS PROTE MARITIME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3" marR="63889" marT="7222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Επιχείρηση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3" marR="63889" marT="7222" marB="0" anchor="ctr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452.727,07 €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3" marR="63889" marT="7222" marB="0" anchor="ctr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356.781,66 €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3" marR="63889" marT="7222" marB="0" anchor="ctr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78,81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3" marR="63889" marT="7222" marB="0" anchor="ctr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47,31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3" marR="63889" marT="7222" marB="0" anchor="ctr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Αττικής 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3" marR="63889" marT="7222" marB="0" anchor="ctr"/>
                </a:tc>
                <a:extLst>
                  <a:ext uri="{0D108BD9-81ED-4DB2-BD59-A6C34878D82A}">
                    <a16:rowId xmlns:a16="http://schemas.microsoft.com/office/drawing/2014/main" val="949817858"/>
                  </a:ext>
                </a:extLst>
              </a:tr>
              <a:tr h="551681">
                <a:tc>
                  <a:txBody>
                    <a:bodyPr/>
                    <a:lstStyle/>
                    <a:p>
                      <a:pPr marL="12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ΤΕΘ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3" marR="63889" marT="7222" marB="0" anchor="ctr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Ερευνητικός Οργανισμός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3" marR="63889" marT="7222" marB="0" anchor="ctr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397.300,48 €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3" marR="63889" marT="7222" marB="0" anchor="ctr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397.300,48 €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3" marR="63889" marT="7222" marB="0" anchor="ctr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100,00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3" marR="63889" marT="7222" marB="0" anchor="ctr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52,69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3" marR="63889" marT="7222" marB="0" anchor="ctr"/>
                </a:tc>
                <a:tc>
                  <a:txBody>
                    <a:bodyPr/>
                    <a:lstStyle/>
                    <a:p>
                      <a:pPr marL="206375" indent="-133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Βορείου Αιγαίου 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3" marR="63889" marT="7222" marB="0"/>
                </a:tc>
                <a:extLst>
                  <a:ext uri="{0D108BD9-81ED-4DB2-BD59-A6C34878D82A}">
                    <a16:rowId xmlns:a16="http://schemas.microsoft.com/office/drawing/2014/main" val="3060160575"/>
                  </a:ext>
                </a:extLst>
              </a:tr>
              <a:tr h="3541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 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3" marR="63889" marT="7222" marB="0" anchor="b"/>
                </a:tc>
                <a:tc>
                  <a:txBody>
                    <a:bodyPr/>
                    <a:lstStyle/>
                    <a:p>
                      <a:pPr marL="1739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ΣΥΝΟΛΟ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3" marR="63889" marT="7222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850.027,55 €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3" marR="63889" marT="7222" marB="0"/>
                </a:tc>
                <a:tc>
                  <a:txBody>
                    <a:bodyPr/>
                    <a:lstStyle/>
                    <a:p>
                      <a:pPr marL="6032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754.082,14 €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3" marR="63889" marT="7222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88,71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3" marR="63889" marT="7222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100,00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3" marR="63889" marT="722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 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3" marR="63889" marT="7222" marB="0"/>
                </a:tc>
                <a:extLst>
                  <a:ext uri="{0D108BD9-81ED-4DB2-BD59-A6C34878D82A}">
                    <a16:rowId xmlns:a16="http://schemas.microsoft.com/office/drawing/2014/main" val="217179597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21FEAE1-119E-1749-8E48-FB28871196E8}"/>
              </a:ext>
            </a:extLst>
          </p:cNvPr>
          <p:cNvSpPr txBox="1"/>
          <p:nvPr/>
        </p:nvSpPr>
        <p:spPr>
          <a:xfrm>
            <a:off x="152400" y="1516698"/>
            <a:ext cx="88392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600" dirty="0"/>
              <a:t>ΣΥΝΟΛΙΚΟΣ ΠΡΟΥΠΟΛΟΓΙΣΜΟΣ ΕΡΓΟΥ: </a:t>
            </a:r>
            <a:r>
              <a:rPr lang="el-GR" sz="2600" b="1" dirty="0"/>
              <a:t>850.027,55 €</a:t>
            </a:r>
          </a:p>
          <a:p>
            <a:pPr algn="ctr" fontAlgn="t"/>
            <a:r>
              <a:rPr lang="el-GR" sz="2600" dirty="0"/>
              <a:t>ΔΙΑΡΚΕΙΑ</a:t>
            </a:r>
            <a:r>
              <a:rPr lang="el-GR" sz="2600" b="1" dirty="0"/>
              <a:t>: 36 ΜΗΝΕΣ</a:t>
            </a:r>
          </a:p>
          <a:p>
            <a:pPr algn="ctr" fontAlgn="t"/>
            <a:r>
              <a:rPr lang="el-GR" sz="2600" b="1" dirty="0"/>
              <a:t>ΑΝΘΡΩΠΟΜΗΝΕΣ ΕΡΓΑΣΙΑΣ: 270</a:t>
            </a:r>
            <a:endParaRPr lang="en-US" sz="2600" dirty="0"/>
          </a:p>
          <a:p>
            <a:pPr algn="ctr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393021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75F7F-4A13-D64D-B214-0BE8548B0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l-GR" dirty="0"/>
              <a:t>Κατανομή </a:t>
            </a:r>
            <a:br>
              <a:rPr lang="el-GR" dirty="0"/>
            </a:br>
            <a:r>
              <a:rPr lang="el-GR" dirty="0"/>
              <a:t>Προϋπολογισμού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46E6409-91DC-AC41-9D86-7A90AB906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n-US" smtClean="0"/>
              <a:pPr/>
              <a:t>7</a:t>
            </a:fld>
            <a:endParaRPr lang="en-US" dirty="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89F87A06-9DF5-D94D-9E34-2F9EBF614241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892721472"/>
              </p:ext>
            </p:extLst>
          </p:nvPr>
        </p:nvGraphicFramePr>
        <p:xfrm>
          <a:off x="591866" y="1523625"/>
          <a:ext cx="8153400" cy="53453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52008">
                  <a:extLst>
                    <a:ext uri="{9D8B030D-6E8A-4147-A177-3AD203B41FA5}">
                      <a16:colId xmlns:a16="http://schemas.microsoft.com/office/drawing/2014/main" val="1661739099"/>
                    </a:ext>
                  </a:extLst>
                </a:gridCol>
                <a:gridCol w="2101392">
                  <a:extLst>
                    <a:ext uri="{9D8B030D-6E8A-4147-A177-3AD203B41FA5}">
                      <a16:colId xmlns:a16="http://schemas.microsoft.com/office/drawing/2014/main" val="254190266"/>
                    </a:ext>
                  </a:extLst>
                </a:gridCol>
              </a:tblGrid>
              <a:tr h="313374">
                <a:tc>
                  <a:txBody>
                    <a:bodyPr/>
                    <a:lstStyle/>
                    <a:p>
                      <a:pPr marL="127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Κατηγορία Δαπάνης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86" marR="65960" marT="21014" marB="0"/>
                </a:tc>
                <a:tc>
                  <a:txBody>
                    <a:bodyPr/>
                    <a:lstStyle/>
                    <a:p>
                      <a:pPr marL="127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Σύνολο Επιλέξιμου Π/Υ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86" marR="65960" marT="21014" marB="0"/>
                </a:tc>
                <a:extLst>
                  <a:ext uri="{0D108BD9-81ED-4DB2-BD59-A6C34878D82A}">
                    <a16:rowId xmlns:a16="http://schemas.microsoft.com/office/drawing/2014/main" val="1563888653"/>
                  </a:ext>
                </a:extLst>
              </a:tr>
              <a:tr h="313374">
                <a:tc>
                  <a:txBody>
                    <a:bodyPr/>
                    <a:lstStyle/>
                    <a:p>
                      <a:pPr marL="127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Ενισχύσεις για έργα έρευνας και ανάπτυξης (Άρθρο 25)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86" marR="65960" marT="21014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832.027,55 €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86" marR="65960" marT="21014" marB="0"/>
                </a:tc>
                <a:extLst>
                  <a:ext uri="{0D108BD9-81ED-4DB2-BD59-A6C34878D82A}">
                    <a16:rowId xmlns:a16="http://schemas.microsoft.com/office/drawing/2014/main" val="62503310"/>
                  </a:ext>
                </a:extLst>
              </a:tr>
              <a:tr h="31337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ΕΡ1 - Δαπάνες προσωπικού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86" marR="65960" marT="21014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523.499,58 €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86" marR="65960" marT="21014" marB="0"/>
                </a:tc>
                <a:extLst>
                  <a:ext uri="{0D108BD9-81ED-4DB2-BD59-A6C34878D82A}">
                    <a16:rowId xmlns:a16="http://schemas.microsoft.com/office/drawing/2014/main" val="3640443936"/>
                  </a:ext>
                </a:extLst>
              </a:tr>
              <a:tr h="31337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ΕΡ2 - Δαπάνες οργάνων και εξοπλισμού, κτιρίων και γηπέδων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86" marR="65960" marT="21014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12.000,00 €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86" marR="65960" marT="21014" marB="0"/>
                </a:tc>
                <a:extLst>
                  <a:ext uri="{0D108BD9-81ED-4DB2-BD59-A6C34878D82A}">
                    <a16:rowId xmlns:a16="http://schemas.microsoft.com/office/drawing/2014/main" val="185321456"/>
                  </a:ext>
                </a:extLst>
              </a:tr>
              <a:tr h="31337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ΕΡ3 - Δαπάνες για έρευνα επί συμβάσει, γνώσεις και διπλώματα ευρεσιτεχνίας, συμβουλευτικές υπηρεσίες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86" marR="65960" marT="21014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159.227,97 €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86" marR="65960" marT="21014" marB="0"/>
                </a:tc>
                <a:extLst>
                  <a:ext uri="{0D108BD9-81ED-4DB2-BD59-A6C34878D82A}">
                    <a16:rowId xmlns:a16="http://schemas.microsoft.com/office/drawing/2014/main" val="3682351726"/>
                  </a:ext>
                </a:extLst>
              </a:tr>
              <a:tr h="33754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ΕΡ4 - Πρόσθετα γενικά έξοδα και λοιπές λειτουργικές δαπάνες 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86" marR="65960" marT="21014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104.000,00 €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86" marR="65960" marT="21014" marB="0"/>
                </a:tc>
                <a:extLst>
                  <a:ext uri="{0D108BD9-81ED-4DB2-BD59-A6C34878D82A}">
                    <a16:rowId xmlns:a16="http://schemas.microsoft.com/office/drawing/2014/main" val="332416955"/>
                  </a:ext>
                </a:extLst>
              </a:tr>
              <a:tr h="337541">
                <a:tc>
                  <a:txBody>
                    <a:bodyPr/>
                    <a:lstStyle/>
                    <a:p>
                      <a:pPr marL="63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ΜΕ1 - Δαπάνες για μελέτες τεχνικής σκοπιμότητας 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86" marR="65960" marT="21014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0,00 €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86" marR="65960" marT="21014" marB="0"/>
                </a:tc>
                <a:extLst>
                  <a:ext uri="{0D108BD9-81ED-4DB2-BD59-A6C34878D82A}">
                    <a16:rowId xmlns:a16="http://schemas.microsoft.com/office/drawing/2014/main" val="2450136768"/>
                  </a:ext>
                </a:extLst>
              </a:tr>
              <a:tr h="337541">
                <a:tc>
                  <a:txBody>
                    <a:bodyPr/>
                    <a:lstStyle/>
                    <a:p>
                      <a:pPr marL="63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ΕΜΕΟ - Έμμεσες Λειτουργικές δαπάνες 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86" marR="65960" marT="21014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33.300,00 €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86" marR="65960" marT="21014" marB="0"/>
                </a:tc>
                <a:extLst>
                  <a:ext uri="{0D108BD9-81ED-4DB2-BD59-A6C34878D82A}">
                    <a16:rowId xmlns:a16="http://schemas.microsoft.com/office/drawing/2014/main" val="4030049954"/>
                  </a:ext>
                </a:extLst>
              </a:tr>
              <a:tr h="337541">
                <a:tc>
                  <a:txBody>
                    <a:bodyPr/>
                    <a:lstStyle/>
                    <a:p>
                      <a:pPr marL="7937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Ενισχύσεις καινοτομίας για ΜΜΕ (Άρθρο 28)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86" marR="65960" marT="21014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0,00 €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86" marR="65960" marT="21014" marB="0"/>
                </a:tc>
                <a:extLst>
                  <a:ext uri="{0D108BD9-81ED-4DB2-BD59-A6C34878D82A}">
                    <a16:rowId xmlns:a16="http://schemas.microsoft.com/office/drawing/2014/main" val="1624709619"/>
                  </a:ext>
                </a:extLst>
              </a:tr>
              <a:tr h="337541">
                <a:tc>
                  <a:txBody>
                    <a:bodyPr/>
                    <a:lstStyle/>
                    <a:p>
                      <a:pPr marL="63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ΚΑ1 - Δαπάνες για ενισχύσεις καινοτομίας για ΜΜΕ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86" marR="65960" marT="21014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0,00 €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86" marR="65960" marT="21014" marB="0"/>
                </a:tc>
                <a:extLst>
                  <a:ext uri="{0D108BD9-81ED-4DB2-BD59-A6C34878D82A}">
                    <a16:rowId xmlns:a16="http://schemas.microsoft.com/office/drawing/2014/main" val="3673776854"/>
                  </a:ext>
                </a:extLst>
              </a:tr>
              <a:tr h="337541">
                <a:tc>
                  <a:txBody>
                    <a:bodyPr/>
                    <a:lstStyle/>
                    <a:p>
                      <a:pPr marL="163449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Ενισχύσεις για συμμετοχή ΜΜΕ σε εμπορικές εκθέσεις (Άρθρο 19)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86" marR="65960" marT="21014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18.000,00 €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86" marR="65960" marT="21014" marB="0"/>
                </a:tc>
                <a:extLst>
                  <a:ext uri="{0D108BD9-81ED-4DB2-BD59-A6C34878D82A}">
                    <a16:rowId xmlns:a16="http://schemas.microsoft.com/office/drawing/2014/main" val="889586864"/>
                  </a:ext>
                </a:extLst>
              </a:tr>
              <a:tr h="337541">
                <a:tc>
                  <a:txBody>
                    <a:bodyPr/>
                    <a:lstStyle/>
                    <a:p>
                      <a:pPr marL="63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ΕΚ1 - Δαπάνες συμμετοχής ΜΜΕ σε εμπορικές εκθέσεις 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86" marR="65960" marT="21014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18.000,00 €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86" marR="65960" marT="21014" marB="0"/>
                </a:tc>
                <a:extLst>
                  <a:ext uri="{0D108BD9-81ED-4DB2-BD59-A6C34878D82A}">
                    <a16:rowId xmlns:a16="http://schemas.microsoft.com/office/drawing/2014/main" val="1328242552"/>
                  </a:ext>
                </a:extLst>
              </a:tr>
              <a:tr h="33754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ΣΥΝΟΛΟ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86" marR="65960" marT="21014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850.027,55 €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86" marR="65960" marT="21014" marB="0"/>
                </a:tc>
                <a:extLst>
                  <a:ext uri="{0D108BD9-81ED-4DB2-BD59-A6C34878D82A}">
                    <a16:rowId xmlns:a16="http://schemas.microsoft.com/office/drawing/2014/main" val="235583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9654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87EF3-CE2A-C744-B2B8-C9F97EB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l-GR" dirty="0"/>
              <a:t>Δείκτες Εκροής </a:t>
            </a:r>
            <a:br>
              <a:rPr lang="el-GR" dirty="0"/>
            </a:br>
            <a:r>
              <a:rPr lang="en-US" dirty="0"/>
              <a:t>ARSx2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E935187-1B5B-7F42-85F3-F9FB2CD2D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n-US" smtClean="0"/>
              <a:pPr/>
              <a:t>8</a:t>
            </a:fld>
            <a:endParaRPr lang="en-US" dirty="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17B5296-FD92-B048-9F08-8423574D531B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75515367"/>
              </p:ext>
            </p:extLst>
          </p:nvPr>
        </p:nvGraphicFramePr>
        <p:xfrm>
          <a:off x="381000" y="2133600"/>
          <a:ext cx="8229600" cy="32056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41690">
                  <a:extLst>
                    <a:ext uri="{9D8B030D-6E8A-4147-A177-3AD203B41FA5}">
                      <a16:colId xmlns:a16="http://schemas.microsoft.com/office/drawing/2014/main" val="293165366"/>
                    </a:ext>
                  </a:extLst>
                </a:gridCol>
                <a:gridCol w="2187910">
                  <a:extLst>
                    <a:ext uri="{9D8B030D-6E8A-4147-A177-3AD203B41FA5}">
                      <a16:colId xmlns:a16="http://schemas.microsoft.com/office/drawing/2014/main" val="2945131147"/>
                    </a:ext>
                  </a:extLst>
                </a:gridCol>
              </a:tblGrid>
              <a:tr h="325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CO01 ΑΡΙΘΜΟΣ ΕΠΙΧΕΙΡΗΣΕΩΝ ΠΟΥ ΕΝΙΣΧΥΟΝΤΑΙ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73025" marT="3683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1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73025" marT="36830" marB="0"/>
                </a:tc>
                <a:extLst>
                  <a:ext uri="{0D108BD9-81ED-4DB2-BD59-A6C34878D82A}">
                    <a16:rowId xmlns:a16="http://schemas.microsoft.com/office/drawing/2014/main" val="1911073534"/>
                  </a:ext>
                </a:extLst>
              </a:tr>
              <a:tr h="325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CO02 ΑΡΙΘΜΟΣ ΕΠΙΧΕΙΡΗΣΕΩΝ ΠΟΥ ΛΑΜΒΑΝΟΥΝ ΕΠΙΧΟΡΗΓΗΣΕΙΣ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73025" marT="3683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1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73025" marT="36830" marB="0"/>
                </a:tc>
                <a:extLst>
                  <a:ext uri="{0D108BD9-81ED-4DB2-BD59-A6C34878D82A}">
                    <a16:rowId xmlns:a16="http://schemas.microsoft.com/office/drawing/2014/main" val="2316502605"/>
                  </a:ext>
                </a:extLst>
              </a:tr>
              <a:tr h="325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CO05 ΑΡΙΘΜΟΣ ΝΕΩΝ ΕΠΙΧΕΙΡΗΣΕΩΝ ΠΟΥ ΕΝΙΣΧΥΟΝΤΑΙ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73025" marT="3683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1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73025" marT="36830" marB="0"/>
                </a:tc>
                <a:extLst>
                  <a:ext uri="{0D108BD9-81ED-4DB2-BD59-A6C34878D82A}">
                    <a16:rowId xmlns:a16="http://schemas.microsoft.com/office/drawing/2014/main" val="3738109572"/>
                  </a:ext>
                </a:extLst>
              </a:tr>
              <a:tr h="325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CO24 ΑΡΙΘΜΟΣ ΝΕΩΝ ΕΡΕΥΝΗΤΩΝ ΣΕ ΟΝΤΟΤΗΤΕΣ ΠΟΥ ΕΝΙΣΧΥΟΝΤΑΙ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73025" marT="3683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FF0000"/>
                          </a:solidFill>
                          <a:effectLst/>
                        </a:rPr>
                        <a:t>10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73025" marT="36830" marB="0"/>
                </a:tc>
                <a:extLst>
                  <a:ext uri="{0D108BD9-81ED-4DB2-BD59-A6C34878D82A}">
                    <a16:rowId xmlns:a16="http://schemas.microsoft.com/office/drawing/2014/main" val="888602765"/>
                  </a:ext>
                </a:extLst>
              </a:tr>
              <a:tr h="5053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CO26 ΑΡΙΘΜΟΣ ΕΠΙΧΕΙΡΗΣΕΩΝ ΠΟΥ ΣΥΝΕΡΓΑΖΟΝΤΑΙ ΜΕ ΕΡΕΥΝΗΤΙΚΑ ΙΝΣΤΙΤΟΥΤΑ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73025" marT="3683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1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73025" marT="36830" marB="0" anchor="ctr"/>
                </a:tc>
                <a:extLst>
                  <a:ext uri="{0D108BD9-81ED-4DB2-BD59-A6C34878D82A}">
                    <a16:rowId xmlns:a16="http://schemas.microsoft.com/office/drawing/2014/main" val="3085664086"/>
                  </a:ext>
                </a:extLst>
              </a:tr>
              <a:tr h="5053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05801 ΕΠΙΣΤΗΜΟΝΙΚΕΣ ΔΗΜΟΣΙΕΥΣΕΙΣ ΣΕ ΔΙΕΘΝΗ ΠΕΡΙΟΔΙΚΑ 'Η ΣΕ ΔΙΕΘΝΗ</a:t>
                      </a:r>
                      <a:endParaRPr lang="en-US" sz="16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ΣΥΝΕΔΡΙΑ ΜΕ ΑΞΙΟΛΟΓΗΣΗ (PEER REVIEWING)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73025" marT="3683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6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405" marR="73025" marT="36830" marB="0" anchor="ctr"/>
                </a:tc>
                <a:extLst>
                  <a:ext uri="{0D108BD9-81ED-4DB2-BD59-A6C34878D82A}">
                    <a16:rowId xmlns:a16="http://schemas.microsoft.com/office/drawing/2014/main" val="3494634672"/>
                  </a:ext>
                </a:extLst>
              </a:tr>
              <a:tr h="5053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05802 ΑΙΤΗΣΕΙΣ ΔΙΠΛΩΜΑΤΩΝ ΕΥΡΕΣΙΤΕΧΝΙΑΣ ΣΕ ΕΘΝΙΚΟ ΕΠΙΠΕΔΟ ΣΤΟ ΠΛΑΙΣΙΟ ΤΗΣ ΔΡΑΣΗΣ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73025" marT="3683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6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405" marR="73025" marT="36830" marB="0" anchor="ctr"/>
                </a:tc>
                <a:extLst>
                  <a:ext uri="{0D108BD9-81ED-4DB2-BD59-A6C34878D82A}">
                    <a16:rowId xmlns:a16="http://schemas.microsoft.com/office/drawing/2014/main" val="10576769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0466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0F7BF-D612-D74F-B640-74E6F349B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l-GR" dirty="0"/>
              <a:t>Αντικείμενο και </a:t>
            </a:r>
            <a:br>
              <a:rPr lang="en-US" dirty="0"/>
            </a:br>
            <a:r>
              <a:rPr lang="el-GR" dirty="0"/>
              <a:t>Στόχοι του Έργου</a:t>
            </a:r>
            <a:r>
              <a:rPr lang="en-US" dirty="0"/>
              <a:t> (1/2)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E11F5B1-E92B-2E43-8C9A-A2AE713E7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n-US" smtClean="0"/>
              <a:pPr/>
              <a:t>9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ED096A-A432-D74C-B622-39360D6EF62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el-GR" sz="2400" dirty="0"/>
              <a:t>Το αντικείμενο της παρούσας πρότασης έγκειται στην ανάπτυξη δυο διαφορετικού τύπου ΣμηΕΑ. </a:t>
            </a:r>
            <a:endParaRPr lang="en-US" sz="2400" dirty="0"/>
          </a:p>
          <a:p>
            <a:pPr lvl="1" algn="just"/>
            <a:r>
              <a:rPr lang="el-GR" sz="2300" dirty="0"/>
              <a:t>Στο </a:t>
            </a:r>
            <a:r>
              <a:rPr lang="el-GR" sz="2300" b="1" dirty="0"/>
              <a:t>πρώτο ΣμηΕΑ</a:t>
            </a:r>
            <a:r>
              <a:rPr lang="el-GR" sz="2300" dirty="0"/>
              <a:t>, με σκοπό την επισκόπηση, καταγραφή, επεξεργασία των δεδομένων και αναγνώριση διάφορων άγνωστων πλεόντων «στόχων» σε θαλάσσιες περιοχές, με σκοπό την αποφυγή και πρόληψη της πειρατείας σε εμπορικά πλοία. </a:t>
            </a:r>
            <a:endParaRPr lang="en-US" sz="2300" dirty="0"/>
          </a:p>
          <a:p>
            <a:pPr lvl="1" algn="just"/>
            <a:r>
              <a:rPr lang="el-GR" sz="2300" dirty="0"/>
              <a:t>«</a:t>
            </a:r>
            <a:r>
              <a:rPr lang="el-GR" sz="2300" b="1" dirty="0"/>
              <a:t>μακρύ χέρι</a:t>
            </a:r>
            <a:r>
              <a:rPr lang="el-GR" sz="2300" dirty="0"/>
              <a:t>» των ιδιωτικών φρουρών που επιβαίνουν σε εμπορικά πλοία ή/και των πληρωμάτων των εμπορικών πλοίων. </a:t>
            </a:r>
            <a:endParaRPr lang="en-US" sz="2300" dirty="0"/>
          </a:p>
          <a:p>
            <a:pPr lvl="1" algn="just"/>
            <a:r>
              <a:rPr lang="el-GR" sz="2300" dirty="0"/>
              <a:t>Η παρακολούθηση θα βασίζεται στο </a:t>
            </a:r>
            <a:r>
              <a:rPr lang="el-GR" sz="2300" b="1" dirty="0"/>
              <a:t>συνδυασμό χρήσης αισθητήρων υψηλής χωρικής ακρίβειας και θερμικού φάσματο</a:t>
            </a:r>
            <a:r>
              <a:rPr lang="el-GR" sz="2300" dirty="0"/>
              <a:t>ς. Η πληροφορία αυτή θα δίνεται σε πραγματικό χρόνο και σύμφωνα με τις απαιτήσεις των χειριστών. </a:t>
            </a:r>
            <a:endParaRPr lang="en-US" sz="2300" dirty="0"/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608647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udent presentatio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786CCC7B6BA54B8AFB40894A193C83" ma:contentTypeVersion="8" ma:contentTypeDescription="Create a new document." ma:contentTypeScope="" ma:versionID="2f7a5d3818df855b002454a87d4a3b2c">
  <xsd:schema xmlns:xsd="http://www.w3.org/2001/XMLSchema" xmlns:xs="http://www.w3.org/2001/XMLSchema" xmlns:p="http://schemas.microsoft.com/office/2006/metadata/properties" xmlns:ns2="a1aa892c-5449-45a9-beee-7405b0825425" targetNamespace="http://schemas.microsoft.com/office/2006/metadata/properties" ma:root="true" ma:fieldsID="c8ae231b266fd43718cf6e35cf1763e8" ns2:_="">
    <xsd:import namespace="a1aa892c-5449-45a9-beee-7405b082542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aa892c-5449-45a9-beee-7405b08254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513E37A-17DB-4560-A7E8-06CB9DE59AA7}"/>
</file>

<file path=customXml/itemProps2.xml><?xml version="1.0" encoding="utf-8"?>
<ds:datastoreItem xmlns:ds="http://schemas.openxmlformats.org/officeDocument/2006/customXml" ds:itemID="{77FA6E5C-9F39-4192-BAE0-58DAC669E2F3}"/>
</file>

<file path=customXml/itemProps3.xml><?xml version="1.0" encoding="utf-8"?>
<ds:datastoreItem xmlns:ds="http://schemas.openxmlformats.org/officeDocument/2006/customXml" ds:itemID="{B4D2EDBC-62E4-40B5-A55A-824086705AA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1722</Words>
  <Application>Microsoft Office PowerPoint</Application>
  <PresentationFormat>On-screen Show (4:3)</PresentationFormat>
  <Paragraphs>253</Paragraphs>
  <Slides>20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Calibri</vt:lpstr>
      <vt:lpstr>Times New Roman</vt:lpstr>
      <vt:lpstr>Tw Cen MT</vt:lpstr>
      <vt:lpstr>Wingdings</vt:lpstr>
      <vt:lpstr>Wingdings 2</vt:lpstr>
      <vt:lpstr>Student presentation</vt:lpstr>
      <vt:lpstr>Adobe Acrobat Document</vt:lpstr>
      <vt:lpstr>Σύστημα Επιτήρησης Θαλασσίων Περιοχών με τη Χρήση Συστημάτων Μη Επανδρωμένων Αεροσκαφών (ΣμηEA) Ή Unmanned Aircraft Systems (UAS) για την Αποφυγή και Πρόληψη της Πειρατείας Σε Εμπορικά Πλοία  </vt:lpstr>
      <vt:lpstr>Γενικά Στοιχεία  Έργου ΕΥΔΕ ΕΤΑΚ </vt:lpstr>
      <vt:lpstr>Στοιχεία Φορέων  Σύμπραξης</vt:lpstr>
      <vt:lpstr>Νόμιμοι  Εκπρόσωποι</vt:lpstr>
      <vt:lpstr>Δαπάνες για έρευνα επί συμβάσει Υπεργολάβοι</vt:lpstr>
      <vt:lpstr>Προϋπολογισμός  ARSx2</vt:lpstr>
      <vt:lpstr>Κατανομή  Προϋπολογισμού</vt:lpstr>
      <vt:lpstr>Δείκτες Εκροής  ARSx2 </vt:lpstr>
      <vt:lpstr>Αντικείμενο και  Στόχοι του Έργου (1/2)</vt:lpstr>
      <vt:lpstr>Αντικείμενο και  Στόχοι του Έργου (2/2)</vt:lpstr>
      <vt:lpstr>Στοιχεία  Φυσικού Αντικειμένου</vt:lpstr>
      <vt:lpstr>Ενότητες εργασίας  κ Διάρκεια</vt:lpstr>
      <vt:lpstr>Ενότητες εργασίας  κ Παραδοτέα</vt:lpstr>
      <vt:lpstr>Ενότητες εργασίας  κ Παραδοτέα</vt:lpstr>
      <vt:lpstr>Ενότητες εργασίας  κ Παραδοτέα</vt:lpstr>
      <vt:lpstr>Ενότητες εργασίας  κ Παραδοτέα</vt:lpstr>
      <vt:lpstr>Ενότητες εργασίας  κ Παραδοτέα</vt:lpstr>
      <vt:lpstr>Ενότητες εργασίας  κ Παραδοτέα</vt:lpstr>
      <vt:lpstr>Ενότητες εργασίας  κ Παραδοτέα</vt:lpstr>
      <vt:lpstr>Σύστημα Επιτήρησης Θαλασσίων Περιοχών με τη Χρήση Συστημάτων Μη Επανδρωμένων Αεροσκαφών (ΣμηEA) Ή Unmanned Aircraft Systems (UAS) για την Αποφυγή και Πρόληψη της Πειρατείας Σε Εμπορικά Πλοία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presentation for college course (globe design)</dc:title>
  <dc:creator/>
  <cp:keywords/>
  <cp:lastModifiedBy/>
  <cp:revision>1</cp:revision>
  <cp:lastPrinted>2016-11-07T10:13:00Z</cp:lastPrinted>
  <dcterms:modified xsi:type="dcterms:W3CDTF">2018-09-07T06:37:32Z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TC101671251033</vt:lpwstr>
  </property>
  <property fmtid="{D5CDD505-2E9C-101B-9397-08002B2CF9AE}" pid="3" name="ContentTypeId">
    <vt:lpwstr>0x010100C5786CCC7B6BA54B8AFB40894A193C83</vt:lpwstr>
  </property>
</Properties>
</file>